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3" r:id="rId2"/>
    <p:sldId id="296" r:id="rId3"/>
    <p:sldId id="300" r:id="rId4"/>
    <p:sldId id="294" r:id="rId5"/>
    <p:sldId id="302" r:id="rId6"/>
    <p:sldId id="298" r:id="rId7"/>
    <p:sldId id="299" r:id="rId8"/>
    <p:sldId id="306" r:id="rId9"/>
    <p:sldId id="301" r:id="rId10"/>
    <p:sldId id="305" r:id="rId11"/>
    <p:sldId id="297" r:id="rId12"/>
    <p:sldId id="289" r:id="rId13"/>
    <p:sldId id="292" r:id="rId14"/>
    <p:sldId id="291" r:id="rId15"/>
    <p:sldId id="290" r:id="rId16"/>
    <p:sldId id="257" r:id="rId17"/>
    <p:sldId id="281" r:id="rId18"/>
    <p:sldId id="282" r:id="rId19"/>
    <p:sldId id="284" r:id="rId20"/>
    <p:sldId id="283" r:id="rId21"/>
    <p:sldId id="286" r:id="rId22"/>
    <p:sldId id="287" r:id="rId23"/>
    <p:sldId id="288" r:id="rId24"/>
    <p:sldId id="280" r:id="rId25"/>
    <p:sldId id="273" r:id="rId26"/>
    <p:sldId id="269" r:id="rId27"/>
    <p:sldId id="270" r:id="rId28"/>
    <p:sldId id="271" r:id="rId29"/>
    <p:sldId id="272" r:id="rId30"/>
    <p:sldId id="274" r:id="rId31"/>
    <p:sldId id="278" r:id="rId32"/>
    <p:sldId id="275" r:id="rId33"/>
    <p:sldId id="277" r:id="rId34"/>
    <p:sldId id="276" r:id="rId35"/>
    <p:sldId id="267" r:id="rId36"/>
    <p:sldId id="256" r:id="rId37"/>
    <p:sldId id="258" r:id="rId38"/>
    <p:sldId id="259" r:id="rId39"/>
    <p:sldId id="260" r:id="rId40"/>
    <p:sldId id="261" r:id="rId41"/>
    <p:sldId id="263" r:id="rId42"/>
    <p:sldId id="264" r:id="rId43"/>
    <p:sldId id="265" r:id="rId44"/>
    <p:sldId id="266" r:id="rId45"/>
    <p:sldId id="268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2024-06-06" id="{1E06A3DC-66D4-4AFA-BB33-6B5447B73AE5}">
          <p14:sldIdLst>
            <p14:sldId id="293"/>
            <p14:sldId id="296"/>
            <p14:sldId id="300"/>
            <p14:sldId id="294"/>
            <p14:sldId id="302"/>
            <p14:sldId id="298"/>
            <p14:sldId id="299"/>
            <p14:sldId id="306"/>
            <p14:sldId id="301"/>
            <p14:sldId id="305"/>
            <p14:sldId id="297"/>
          </p14:sldIdLst>
        </p14:section>
        <p14:section name="2024-03-27" id="{BF80231D-DBC6-4C38-87A4-4604374EBA46}">
          <p14:sldIdLst>
            <p14:sldId id="289"/>
            <p14:sldId id="292"/>
            <p14:sldId id="291"/>
            <p14:sldId id="290"/>
          </p14:sldIdLst>
        </p14:section>
        <p14:section name="OLD" id="{4279A7D9-4BB5-4781-A093-B254E7F28BAF}">
          <p14:sldIdLst>
            <p14:sldId id="257"/>
            <p14:sldId id="281"/>
            <p14:sldId id="282"/>
            <p14:sldId id="284"/>
            <p14:sldId id="283"/>
            <p14:sldId id="286"/>
            <p14:sldId id="287"/>
            <p14:sldId id="288"/>
          </p14:sldIdLst>
        </p14:section>
        <p14:section name="2024-03-05" id="{3A850B9A-B92C-4C1B-9557-FC36B29E1575}">
          <p14:sldIdLst>
            <p14:sldId id="280"/>
            <p14:sldId id="273"/>
            <p14:sldId id="269"/>
            <p14:sldId id="270"/>
            <p14:sldId id="271"/>
            <p14:sldId id="272"/>
            <p14:sldId id="274"/>
            <p14:sldId id="278"/>
            <p14:sldId id="275"/>
            <p14:sldId id="277"/>
            <p14:sldId id="276"/>
          </p14:sldIdLst>
        </p14:section>
        <p14:section name="2024-02-28" id="{810D754A-C17D-4F51-BC16-322FE402EF7A}">
          <p14:sldIdLst>
            <p14:sldId id="267"/>
            <p14:sldId id="256"/>
            <p14:sldId id="258"/>
            <p14:sldId id="259"/>
            <p14:sldId id="260"/>
            <p14:sldId id="261"/>
            <p14:sldId id="263"/>
            <p14:sldId id="264"/>
            <p14:sldId id="265"/>
            <p14:sldId id="266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6357" autoAdjust="0"/>
  </p:normalViewPr>
  <p:slideViewPr>
    <p:cSldViewPr snapToGrid="0">
      <p:cViewPr varScale="1">
        <p:scale>
          <a:sx n="151" d="100"/>
          <a:sy n="151" d="100"/>
        </p:scale>
        <p:origin x="624" y="100"/>
      </p:cViewPr>
      <p:guideLst/>
    </p:cSldViewPr>
  </p:slideViewPr>
  <p:outlineViewPr>
    <p:cViewPr>
      <p:scale>
        <a:sx n="33" d="100"/>
        <a:sy n="33" d="100"/>
      </p:scale>
      <p:origin x="0" y="-1545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46BBB-FC4A-0A33-7BA8-01407D813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8E8855-BEC5-ED37-21EF-28BCD662DF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B3E02-EEEC-9714-0116-7165BA8F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E23B7-4CF2-F44A-93E8-F85D9D4B0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EEC2-BABF-B790-6BD0-5F6D8E3AE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455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7272B-6106-BB3F-E0DC-EC4B1C805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B41CE9-AA90-965B-577C-45785A6907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C91D2-BCD2-59D7-67AD-04CE26BE2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C6BF1-C4ED-57F2-3B92-889AD062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1CF38-67FD-8DF8-3970-8AB539E8B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5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2BE131-847C-AAF8-F529-41F887C6AA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25FAE0-1DA0-72E5-7DC9-0D765D4459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5C601-922E-D4D9-0A0F-24076AA9F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05980-F296-21D9-E7EA-FCB292133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7E8AB-584A-BF94-9442-011AD2711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62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C4167-3CDD-0C15-653C-212B69A1F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B5CE5-DD6E-8E41-7486-33094717B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00A8E-D34F-1744-236D-D38372859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74A9B-183E-DC95-4F6F-0EA2EF7CB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D5823-B228-F951-F19E-5BE3BC199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57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6CD42-A48A-118F-5C7A-A74A123DE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773BA-3281-99B8-C28C-C23067612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ADE83-FA87-B0C0-933D-9424E8F2F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28CF0-FD4F-1C7C-1396-ACAFB5894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CAAFC-C3E4-31BF-ACAD-47E08FA3A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36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7EF8-944D-B673-90E4-1322F0A6B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86064-DB70-0C51-D14B-445045A286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9F6B6C-379A-7F7D-F768-A846C01026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9D18C-8DFB-456A-680C-C98B1565D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36A17B-716D-E684-CA81-1B699E1EB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8D5F68-A3E4-18DB-72E7-862B28F6E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269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AA452-1412-A6D1-BA1B-C0BA45913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92718-566F-F192-184E-47A02AB94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AF018A-654D-4C96-2943-032734A504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91CFE4-6D6E-E627-F59C-5066F3F0DC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571361-58FD-6BDC-2537-CE33580BC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7BB463-199B-42B4-3F0B-26ECB9002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F8DB7C-8669-E1FE-55F6-CDC16D43A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0BB29D-5C26-23DB-D76B-14642151A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887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68FF-74ED-01E6-63B8-5816B6DCD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D82EA-0437-EAA7-2887-0FD38F93A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034B82-5706-AC19-14D2-8BAE61BE9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B9CDE-9829-C098-7CF5-5B1865124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1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AE18A7-6156-B4BF-7FAC-722461161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2121DB-D99B-7295-63D8-BFB865DC1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CDB4C4-1320-959B-396F-6854287FB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853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10EE9-11F6-547E-49E6-F65403977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7FF0D-3F04-404B-9291-34DBDFF05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C7CA4-C4E6-F3CB-8A59-26079E956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96F46E-6A5F-BA42-3E3E-CB79A4D02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0E1909-76D5-7003-FB06-CA26E6A5D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F662E-59EF-5E0A-CA0F-E67D19AAA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869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2745-94DC-7A08-9309-66B96273A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DDBA80-F110-5F6E-6C1C-DFB19626D6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FF775-C3F4-300B-7B15-BFCAA6A7D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CBDEC3-D73E-D7C0-8A8A-C5C195147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84C5B-10BE-7CE0-49B8-6A08D7C4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13073A-71FE-7E35-4712-8B695908A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61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38BF9C-07FA-52D1-9C16-A4CD74C65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397D66-D4DF-B55E-1AD5-5A79084D9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7F2C7-A713-03F0-AD06-6552D84029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E8E34-E244-4B4B-99E1-1DDD3236757F}" type="datetimeFigureOut">
              <a:rPr lang="en-US" smtClean="0"/>
              <a:t>2024-09-12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B2D3D-22C2-722F-4424-92FAF9DBE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69E6F-7D43-4C80-F540-051DE857F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457F6-FE65-47DC-B2E8-3E805079F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56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atabricks.com/en/delta/tune-file-size.html#set-a-target-file-size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CA876-13B3-60D8-D421-546503071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D9104-CE9A-2891-56D3-D22255968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Lakehouse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CE55D-9EE1-CC50-1898-3CE802335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 layers to evaluate</a:t>
            </a:r>
          </a:p>
          <a:p>
            <a:pPr lvl="1"/>
            <a:r>
              <a:rPr lang="en-US" dirty="0"/>
              <a:t>Delta Tables (Databricks)</a:t>
            </a:r>
          </a:p>
          <a:p>
            <a:pPr lvl="2"/>
            <a:r>
              <a:rPr lang="en-US" dirty="0"/>
              <a:t>Runtime Databricks 13.3</a:t>
            </a:r>
          </a:p>
          <a:p>
            <a:pPr lvl="1"/>
            <a:r>
              <a:rPr lang="en-US" dirty="0"/>
              <a:t>Storage</a:t>
            </a:r>
          </a:p>
          <a:p>
            <a:pPr lvl="1"/>
            <a:r>
              <a:rPr lang="en-US" dirty="0"/>
              <a:t>Concurrency (executors and scalability)</a:t>
            </a:r>
          </a:p>
        </p:txBody>
      </p:sp>
    </p:spTree>
    <p:extLst>
      <p:ext uri="{BB962C8B-B14F-4D97-AF65-F5344CB8AC3E}">
        <p14:creationId xmlns:p14="http://schemas.microsoft.com/office/powerpoint/2010/main" val="80323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55D90-355C-4CC3-9D3F-38CEBC874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2CF2AE7-406E-4EC8-B0EF-D1F4E07C159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Setup </a:t>
            </a:r>
          </a:p>
          <a:p>
            <a:r>
              <a:rPr lang="en-US" dirty="0"/>
              <a:t>2 machines (m5xlarge? + 1 driver)</a:t>
            </a:r>
          </a:p>
          <a:p>
            <a:r>
              <a:rPr lang="en-US" dirty="0"/>
              <a:t>4 VCPUs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Parameters</a:t>
            </a:r>
          </a:p>
          <a:p>
            <a:r>
              <a:rPr lang="en-US" dirty="0"/>
              <a:t>#Executors [1, 2, 4]</a:t>
            </a:r>
          </a:p>
          <a:p>
            <a:r>
              <a:rPr lang="en-US" dirty="0"/>
              <a:t>#CPUs (per executor) [4]</a:t>
            </a:r>
          </a:p>
          <a:p>
            <a:r>
              <a:rPr lang="en-US" dirty="0"/>
              <a:t>Workload [500, 500K, 500M]</a:t>
            </a:r>
          </a:p>
          <a:p>
            <a:r>
              <a:rPr lang="en-US" dirty="0"/>
              <a:t>#Partitions [1, 2, 3, 4]</a:t>
            </a:r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B969CA3D-56DD-4C18-949F-C8842322C6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3020725"/>
            <a:ext cx="5181600" cy="1961137"/>
          </a:xfrm>
        </p:spPr>
      </p:pic>
    </p:spTree>
    <p:extLst>
      <p:ext uri="{BB962C8B-B14F-4D97-AF65-F5344CB8AC3E}">
        <p14:creationId xmlns:p14="http://schemas.microsoft.com/office/powerpoint/2010/main" val="1156948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5461A-B107-49FE-9992-85B821E09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EMR (2 executors, 4CPUs)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4A93C15-0B6D-4202-9E50-AD403CF5616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38640"/>
            <a:ext cx="5181600" cy="2925308"/>
          </a:xfr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9EC9E1E-C45E-4DD8-A2E8-6CAFC834C47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38640"/>
            <a:ext cx="5181600" cy="292530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CE3C7A-A45B-4F2D-916D-5CCAD473514F}"/>
              </a:ext>
            </a:extLst>
          </p:cNvPr>
          <p:cNvSpPr txBox="1"/>
          <p:nvPr/>
        </p:nvSpPr>
        <p:spPr>
          <a:xfrm>
            <a:off x="1386453" y="5368704"/>
            <a:ext cx="2042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62KB    62MB  62GB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30D091-41BD-46AD-9F12-7DC031C1CE97}"/>
              </a:ext>
            </a:extLst>
          </p:cNvPr>
          <p:cNvSpPr txBox="1"/>
          <p:nvPr/>
        </p:nvSpPr>
        <p:spPr>
          <a:xfrm>
            <a:off x="7106734" y="5368704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4KB            18MB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6C8F89-57E2-49B0-A1D6-7B87EA52F490}"/>
              </a:ext>
            </a:extLst>
          </p:cNvPr>
          <p:cNvSpPr/>
          <p:nvPr/>
        </p:nvSpPr>
        <p:spPr>
          <a:xfrm>
            <a:off x="10502020" y="3017520"/>
            <a:ext cx="525101" cy="902630"/>
          </a:xfrm>
          <a:prstGeom prst="rect">
            <a:avLst/>
          </a:prstGeom>
          <a:solidFill>
            <a:srgbClr val="4472C4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3C99AE02-653B-45AB-869C-FD2F48D79BA6}"/>
              </a:ext>
            </a:extLst>
          </p:cNvPr>
          <p:cNvSpPr txBox="1">
            <a:spLocks/>
          </p:cNvSpPr>
          <p:nvPr/>
        </p:nvSpPr>
        <p:spPr>
          <a:xfrm>
            <a:off x="838200" y="4001294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Writes take ~4 seconds, of which ~1.4s are necessary to write on S3</a:t>
            </a:r>
          </a:p>
        </p:txBody>
      </p:sp>
    </p:spTree>
    <p:extLst>
      <p:ext uri="{BB962C8B-B14F-4D97-AF65-F5344CB8AC3E}">
        <p14:creationId xmlns:p14="http://schemas.microsoft.com/office/powerpoint/2010/main" val="237496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CA876-13B3-60D8-D421-546503071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D9104-CE9A-2891-56D3-D22255968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&amp;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CE55D-9EE1-CC50-1898-3CE802335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3 layers to evaluate</a:t>
            </a:r>
          </a:p>
          <a:p>
            <a:pPr lvl="1"/>
            <a:r>
              <a:rPr lang="en-US" dirty="0" err="1"/>
              <a:t>DeltaTables</a:t>
            </a:r>
            <a:r>
              <a:rPr lang="en-US" dirty="0"/>
              <a:t> (Databricks)</a:t>
            </a:r>
          </a:p>
          <a:p>
            <a:pPr lvl="2"/>
            <a:r>
              <a:rPr lang="en-US" dirty="0"/>
              <a:t>Checkpoint </a:t>
            </a:r>
            <a:r>
              <a:rPr lang="en-US" dirty="0" err="1"/>
              <a:t>ogni</a:t>
            </a:r>
            <a:r>
              <a:rPr lang="en-US" dirty="0"/>
              <a:t> 10 write, optimize </a:t>
            </a:r>
            <a:r>
              <a:rPr lang="en-US" dirty="0" err="1"/>
              <a:t>ogni</a:t>
            </a:r>
            <a:r>
              <a:rPr lang="en-US" dirty="0"/>
              <a:t> 100 write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Concurrency (Executors and scalability)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Cluster: 4 executors (only 1 </a:t>
            </a:r>
            <a:r>
              <a:rPr lang="en-US" dirty="0" err="1">
                <a:solidFill>
                  <a:srgbClr val="FF0000"/>
                </a:solidFill>
              </a:rPr>
              <a:t>cpu</a:t>
            </a:r>
            <a:r>
              <a:rPr lang="en-US" dirty="0">
                <a:solidFill>
                  <a:srgbClr val="FF0000"/>
                </a:solidFill>
              </a:rPr>
              <a:t> each)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Reader: read all data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Writer: append ~500K tuples partitioned in 4 partitions  at every write (</a:t>
            </a:r>
            <a:r>
              <a:rPr lang="en-US" dirty="0" err="1">
                <a:solidFill>
                  <a:srgbClr val="FF0000"/>
                </a:solidFill>
              </a:rPr>
              <a:t>su</a:t>
            </a:r>
            <a:r>
              <a:rPr lang="en-US" dirty="0">
                <a:solidFill>
                  <a:srgbClr val="FF0000"/>
                </a:solidFill>
              </a:rPr>
              <a:t> una </a:t>
            </a:r>
            <a:r>
              <a:rPr lang="en-US" dirty="0" err="1">
                <a:solidFill>
                  <a:srgbClr val="FF0000"/>
                </a:solidFill>
              </a:rPr>
              <a:t>tabella</a:t>
            </a:r>
            <a:r>
              <a:rPr lang="en-US" dirty="0">
                <a:solidFill>
                  <a:srgbClr val="FF0000"/>
                </a:solidFill>
              </a:rPr>
              <a:t> di 600M)</a:t>
            </a:r>
          </a:p>
          <a:p>
            <a:pPr lvl="1"/>
            <a:r>
              <a:rPr lang="en-US" dirty="0"/>
              <a:t>Storage</a:t>
            </a:r>
          </a:p>
          <a:p>
            <a:pPr lvl="2"/>
            <a:r>
              <a:rPr lang="en-US" dirty="0"/>
              <a:t>EMR to test writing performance on S3 (una tantum) ???</a:t>
            </a:r>
          </a:p>
          <a:p>
            <a:r>
              <a:rPr lang="en-US" dirty="0"/>
              <a:t>TODO: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Concorrenza</a:t>
            </a:r>
            <a:r>
              <a:rPr lang="en-US" dirty="0">
                <a:solidFill>
                  <a:srgbClr val="FF0000"/>
                </a:solidFill>
              </a:rPr>
              <a:t>? Quale </a:t>
            </a:r>
            <a:r>
              <a:rPr lang="en-US" dirty="0" err="1">
                <a:solidFill>
                  <a:srgbClr val="FF0000"/>
                </a:solidFill>
              </a:rPr>
              <a:t>tipo</a:t>
            </a:r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None (e.g., ETL)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R/R (</a:t>
            </a:r>
            <a:r>
              <a:rPr lang="en-US" dirty="0" err="1">
                <a:solidFill>
                  <a:srgbClr val="FF0000"/>
                </a:solidFill>
              </a:rPr>
              <a:t>più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utenti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leggono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gli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stessi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dati</a:t>
            </a:r>
            <a:r>
              <a:rPr lang="en-US" dirty="0">
                <a:solidFill>
                  <a:srgbClr val="FF0000"/>
                </a:solidFill>
              </a:rPr>
              <a:t> --- DWH &amp; ML)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R/W</a:t>
            </a:r>
          </a:p>
          <a:p>
            <a:pPr lvl="2"/>
            <a:r>
              <a:rPr lang="en-US" dirty="0"/>
              <a:t>W/W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Workload: Update/Delete (deletion vector), so far only Append (runtime Databricks 13.3)</a:t>
            </a:r>
          </a:p>
        </p:txBody>
      </p:sp>
    </p:spTree>
    <p:extLst>
      <p:ext uri="{BB962C8B-B14F-4D97-AF65-F5344CB8AC3E}">
        <p14:creationId xmlns:p14="http://schemas.microsoft.com/office/powerpoint/2010/main" val="519445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0D057-B085-7FAE-7E57-386D19A24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86003-325F-52FC-B4E1-6F6850F7B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9601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Goal: </a:t>
            </a:r>
            <a:r>
              <a:rPr lang="en-US" dirty="0" err="1"/>
              <a:t>scalabilità</a:t>
            </a:r>
            <a:r>
              <a:rPr lang="en-US" dirty="0"/>
              <a:t> rispetto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concorrenza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Writer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while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++ &lt; 5K:</a:t>
            </a:r>
          </a:p>
          <a:p>
            <a:pPr marL="914400" lvl="2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optimize()</a:t>
            </a:r>
          </a:p>
          <a:p>
            <a:pPr marL="914400" lvl="2" indent="0">
              <a:buNone/>
            </a:pPr>
            <a:r>
              <a:rPr lang="en-US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spark.sql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(“insert (500K tuples) into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lineitem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”)</a:t>
            </a:r>
          </a:p>
          <a:p>
            <a:pPr marL="914400" lvl="2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Reader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while true:</a:t>
            </a:r>
          </a:p>
          <a:p>
            <a:pPr marL="914400" lvl="2" indent="0">
              <a:buNone/>
            </a:pP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spark.sql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(“select sum(quantity), … from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lineitem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”)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70C0"/>
                </a:solidFill>
              </a:rPr>
              <a:t>exit when sum(quantity) does not change for 10 times in a row</a:t>
            </a:r>
          </a:p>
          <a:p>
            <a:pPr marL="914400" lvl="2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06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765C2DE-DDA5-44A1-80E8-E165B6368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B40568-1F16-4581-BA85-F3DD1F8BAEC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95999"/>
            <a:ext cx="5181600" cy="3210590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106190F-132B-492A-80CB-C8DEC8567D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Optimize &amp; read: </a:t>
            </a:r>
            <a:r>
              <a:rPr lang="en-US" dirty="0" err="1"/>
              <a:t>sembrano</a:t>
            </a:r>
            <a:r>
              <a:rPr lang="en-US" dirty="0"/>
              <a:t> </a:t>
            </a:r>
            <a:r>
              <a:rPr lang="en-US" dirty="0" err="1"/>
              <a:t>rubarsi</a:t>
            </a:r>
            <a:r>
              <a:rPr lang="en-US" dirty="0"/>
              <a:t> </a:t>
            </a:r>
            <a:r>
              <a:rPr lang="en-US" dirty="0" err="1"/>
              <a:t>risorse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cluster (</a:t>
            </a:r>
            <a:r>
              <a:rPr lang="en-US" dirty="0" err="1"/>
              <a:t>vicino</a:t>
            </a:r>
            <a:r>
              <a:rPr lang="en-US" dirty="0"/>
              <a:t> a optimize, tempi read </a:t>
            </a:r>
            <a:r>
              <a:rPr lang="en-US" dirty="0" err="1"/>
              <a:t>crescono</a:t>
            </a:r>
            <a:r>
              <a:rPr lang="en-US" dirty="0"/>
              <a:t>). E’ solo </a:t>
            </a:r>
            <a:r>
              <a:rPr lang="en-US" dirty="0" err="1"/>
              <a:t>questione</a:t>
            </a:r>
            <a:r>
              <a:rPr lang="en-US" dirty="0"/>
              <a:t> di </a:t>
            </a:r>
            <a:r>
              <a:rPr lang="en-US" dirty="0" err="1"/>
              <a:t>risorse</a:t>
            </a:r>
            <a:r>
              <a:rPr lang="en-US" dirty="0"/>
              <a:t>? </a:t>
            </a:r>
            <a:r>
              <a:rPr lang="en-US" dirty="0" err="1"/>
              <a:t>Perché</a:t>
            </a:r>
            <a:r>
              <a:rPr lang="en-US" dirty="0"/>
              <a:t> non </a:t>
            </a:r>
            <a:r>
              <a:rPr lang="en-US" dirty="0" err="1"/>
              <a:t>succede</a:t>
            </a:r>
            <a:r>
              <a:rPr lang="en-US" dirty="0"/>
              <a:t> con la write?</a:t>
            </a:r>
          </a:p>
          <a:p>
            <a:r>
              <a:rPr lang="en-US" dirty="0"/>
              <a:t>Tempi di optimize </a:t>
            </a:r>
            <a:r>
              <a:rPr lang="en-US" dirty="0" err="1"/>
              <a:t>sono</a:t>
            </a:r>
            <a:r>
              <a:rPr lang="en-US" dirty="0"/>
              <a:t> alti (&gt; 80 secondi)</a:t>
            </a:r>
          </a:p>
          <a:p>
            <a:r>
              <a:rPr lang="en-US" dirty="0">
                <a:solidFill>
                  <a:srgbClr val="FF0000"/>
                </a:solidFill>
              </a:rPr>
              <a:t>Best practice: cluster </a:t>
            </a:r>
            <a:r>
              <a:rPr lang="en-US" dirty="0" err="1">
                <a:solidFill>
                  <a:srgbClr val="FF0000"/>
                </a:solidFill>
              </a:rPr>
              <a:t>separati</a:t>
            </a:r>
            <a:r>
              <a:rPr lang="en-US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per </a:t>
            </a:r>
            <a:r>
              <a:rPr lang="en-US" dirty="0" err="1">
                <a:solidFill>
                  <a:srgbClr val="FF0000"/>
                </a:solidFill>
              </a:rPr>
              <a:t>avere</a:t>
            </a:r>
            <a:r>
              <a:rPr lang="en-US" dirty="0">
                <a:solidFill>
                  <a:srgbClr val="FF0000"/>
                </a:solidFill>
              </a:rPr>
              <a:t> QoS </a:t>
            </a:r>
            <a:r>
              <a:rPr lang="en-US" dirty="0" err="1">
                <a:solidFill>
                  <a:srgbClr val="FF0000"/>
                </a:solidFill>
              </a:rPr>
              <a:t>diversi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3DDFA5-700C-4282-A695-F25B08397F56}"/>
              </a:ext>
            </a:extLst>
          </p:cNvPr>
          <p:cNvCxnSpPr/>
          <p:nvPr/>
        </p:nvCxnSpPr>
        <p:spPr>
          <a:xfrm>
            <a:off x="1322304" y="2663589"/>
            <a:ext cx="4369242" cy="0"/>
          </a:xfrm>
          <a:prstGeom prst="line">
            <a:avLst/>
          </a:prstGeom>
          <a:ln w="38100">
            <a:solidFill>
              <a:srgbClr val="FF0000"/>
            </a:solidFill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065289E-ED36-44BD-ACA8-F1E9FFB1F2F9}"/>
              </a:ext>
            </a:extLst>
          </p:cNvPr>
          <p:cNvSpPr/>
          <p:nvPr/>
        </p:nvSpPr>
        <p:spPr>
          <a:xfrm>
            <a:off x="1383527" y="2357758"/>
            <a:ext cx="282272" cy="3025273"/>
          </a:xfrm>
          <a:prstGeom prst="rect">
            <a:avLst/>
          </a:prstGeom>
          <a:solidFill>
            <a:srgbClr val="4472C4">
              <a:alpha val="40000"/>
            </a:srgbClr>
          </a:solidFill>
          <a:ln>
            <a:solidFill>
              <a:srgbClr val="2F528F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6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71955-A430-47FE-98C6-713DE70C2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6E7BD3-2B87-40B7-8568-FAAF2CD42D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669" y="1825625"/>
            <a:ext cx="7022662" cy="4351338"/>
          </a:xfrm>
        </p:spPr>
      </p:pic>
    </p:spTree>
    <p:extLst>
      <p:ext uri="{BB962C8B-B14F-4D97-AF65-F5344CB8AC3E}">
        <p14:creationId xmlns:p14="http://schemas.microsoft.com/office/powerpoint/2010/main" val="4061906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0D057-B085-7FAE-7E57-386D19A24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86003-325F-52FC-B4E1-6F6850F7B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Goal: </a:t>
            </a:r>
            <a:r>
              <a:rPr lang="en-US" dirty="0" err="1"/>
              <a:t>scalabilità</a:t>
            </a:r>
            <a:r>
              <a:rPr lang="en-US" dirty="0"/>
              <a:t> query rispetto a </a:t>
            </a:r>
            <a:r>
              <a:rPr lang="en-US" dirty="0" err="1"/>
              <a:t>lunghezza</a:t>
            </a:r>
            <a:r>
              <a:rPr lang="en-US" dirty="0"/>
              <a:t> log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while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++ &lt; 20K: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if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% 10 == 0: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</a:rPr>
              <a:t>spark.sql</a:t>
            </a:r>
            <a:r>
              <a:rPr lang="en-US" dirty="0">
                <a:latin typeface="Consolas" panose="020B0609020204030204" pitchFamily="49" charset="0"/>
              </a:rPr>
              <a:t>(“select sum(quantity), … from </a:t>
            </a:r>
            <a:r>
              <a:rPr lang="en-US" dirty="0" err="1">
                <a:latin typeface="Consolas" panose="020B0609020204030204" pitchFamily="49" charset="0"/>
              </a:rPr>
              <a:t>lineitem</a:t>
            </a:r>
            <a:r>
              <a:rPr lang="en-US" dirty="0">
                <a:latin typeface="Consolas" panose="020B0609020204030204" pitchFamily="49" charset="0"/>
              </a:rPr>
              <a:t>”)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spark.sql</a:t>
            </a:r>
            <a:r>
              <a:rPr lang="en-US" dirty="0">
                <a:latin typeface="Consolas" panose="020B0609020204030204" pitchFamily="49" charset="0"/>
              </a:rPr>
              <a:t>(“insert (</a:t>
            </a:r>
            <a:r>
              <a:rPr lang="en-US" dirty="0" err="1">
                <a:latin typeface="Consolas" panose="020B0609020204030204" pitchFamily="49" charset="0"/>
              </a:rPr>
              <a:t>tupla</a:t>
            </a:r>
            <a:r>
              <a:rPr lang="en-US" dirty="0">
                <a:latin typeface="Consolas" panose="020B0609020204030204" pitchFamily="49" charset="0"/>
              </a:rPr>
              <a:t>) into </a:t>
            </a:r>
            <a:r>
              <a:rPr lang="en-US" dirty="0" err="1">
                <a:latin typeface="Consolas" panose="020B0609020204030204" pitchFamily="49" charset="0"/>
              </a:rPr>
              <a:t>lineitem</a:t>
            </a:r>
            <a:r>
              <a:rPr lang="en-US" dirty="0">
                <a:latin typeface="Consolas" panose="020B0609020204030204" pitchFamily="49" charset="0"/>
              </a:rPr>
              <a:t>”)</a:t>
            </a:r>
          </a:p>
          <a:p>
            <a:pPr lvl="2"/>
            <a:endParaRPr lang="en-US" dirty="0"/>
          </a:p>
          <a:p>
            <a:r>
              <a:rPr lang="en-US" dirty="0" err="1"/>
              <a:t>Ogni</a:t>
            </a:r>
            <a:r>
              <a:rPr lang="en-US" dirty="0"/>
              <a:t> insert/append causa </a:t>
            </a:r>
            <a:r>
              <a:rPr lang="en-US" dirty="0" err="1"/>
              <a:t>aggiunta</a:t>
            </a:r>
            <a:r>
              <a:rPr lang="en-US" dirty="0"/>
              <a:t> di un file parquet con </a:t>
            </a:r>
            <a:r>
              <a:rPr lang="en-US" dirty="0" err="1"/>
              <a:t>una</a:t>
            </a:r>
            <a:r>
              <a:rPr lang="en-US" dirty="0"/>
              <a:t> sola </a:t>
            </a:r>
            <a:r>
              <a:rPr lang="en-US" dirty="0" err="1"/>
              <a:t>tupla</a:t>
            </a:r>
            <a:r>
              <a:rPr lang="en-US" dirty="0"/>
              <a:t> di </a:t>
            </a:r>
            <a:r>
              <a:rPr lang="en-US" dirty="0" err="1"/>
              <a:t>contenuto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032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CA876-13B3-60D8-D421-546503071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D9104-CE9A-2891-56D3-D22255968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&amp;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CE55D-9EE1-CC50-1898-3CE802335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3 layers to evaluate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DeltaTables</a:t>
            </a:r>
            <a:r>
              <a:rPr lang="en-US" dirty="0">
                <a:solidFill>
                  <a:srgbClr val="FF0000"/>
                </a:solidFill>
              </a:rPr>
              <a:t> (Databricks)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Checkpoint </a:t>
            </a:r>
            <a:r>
              <a:rPr lang="en-US" dirty="0" err="1">
                <a:solidFill>
                  <a:srgbClr val="FF0000"/>
                </a:solidFill>
              </a:rPr>
              <a:t>ogni</a:t>
            </a:r>
            <a:r>
              <a:rPr lang="en-US" dirty="0">
                <a:solidFill>
                  <a:srgbClr val="FF0000"/>
                </a:solidFill>
              </a:rPr>
              <a:t> 500 write, optimize </a:t>
            </a:r>
            <a:r>
              <a:rPr lang="en-US" dirty="0" err="1">
                <a:solidFill>
                  <a:srgbClr val="FF0000"/>
                </a:solidFill>
              </a:rPr>
              <a:t>ogni</a:t>
            </a:r>
            <a:r>
              <a:rPr lang="en-US" dirty="0">
                <a:solidFill>
                  <a:srgbClr val="FF0000"/>
                </a:solidFill>
              </a:rPr>
              <a:t> 1000 write</a:t>
            </a:r>
          </a:p>
          <a:p>
            <a:pPr lvl="1"/>
            <a:r>
              <a:rPr lang="en-US" dirty="0"/>
              <a:t>Concurrency (Executors and scalability)</a:t>
            </a:r>
          </a:p>
          <a:p>
            <a:pPr lvl="2"/>
            <a:r>
              <a:rPr lang="en-US" dirty="0"/>
              <a:t>4 executors</a:t>
            </a:r>
          </a:p>
          <a:p>
            <a:pPr lvl="2"/>
            <a:r>
              <a:rPr lang="en-US" dirty="0"/>
              <a:t>Data partitioned in 1, 2, 4 partitions</a:t>
            </a:r>
          </a:p>
          <a:p>
            <a:pPr lvl="1"/>
            <a:r>
              <a:rPr lang="en-US" dirty="0"/>
              <a:t>Storage</a:t>
            </a:r>
          </a:p>
          <a:p>
            <a:pPr lvl="2"/>
            <a:r>
              <a:rPr lang="en-US" dirty="0"/>
              <a:t>~500K tuples (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tabella</a:t>
            </a:r>
            <a:r>
              <a:rPr lang="en-US" dirty="0"/>
              <a:t> di 600M)</a:t>
            </a:r>
          </a:p>
          <a:p>
            <a:r>
              <a:rPr lang="en-US" dirty="0"/>
              <a:t>Baseline di </a:t>
            </a:r>
            <a:r>
              <a:rPr lang="en-US" dirty="0" err="1"/>
              <a:t>confronto</a:t>
            </a:r>
            <a:r>
              <a:rPr lang="en-US" dirty="0"/>
              <a:t>? Snowflake (+ </a:t>
            </a:r>
            <a:r>
              <a:rPr lang="en-US" dirty="0" err="1"/>
              <a:t>performante</a:t>
            </a:r>
            <a:r>
              <a:rPr lang="en-US" dirty="0"/>
              <a:t>, </a:t>
            </a:r>
            <a:r>
              <a:rPr lang="en-US" dirty="0" err="1"/>
              <a:t>costi</a:t>
            </a:r>
            <a:r>
              <a:rPr lang="en-US" dirty="0"/>
              <a:t>?), Oracle on-prem?</a:t>
            </a:r>
          </a:p>
          <a:p>
            <a:pPr lvl="1"/>
            <a:r>
              <a:rPr lang="en-US" dirty="0"/>
              <a:t>Pro: </a:t>
            </a:r>
            <a:r>
              <a:rPr lang="en-US" dirty="0" err="1"/>
              <a:t>federazione</a:t>
            </a:r>
            <a:r>
              <a:rPr lang="en-US" dirty="0"/>
              <a:t> di DL, governance </a:t>
            </a:r>
            <a:r>
              <a:rPr lang="en-US" dirty="0" err="1"/>
              <a:t>tramite</a:t>
            </a:r>
            <a:r>
              <a:rPr lang="en-US" dirty="0"/>
              <a:t> unity, …</a:t>
            </a:r>
          </a:p>
          <a:p>
            <a:pPr lvl="1"/>
            <a:r>
              <a:rPr lang="en-US" dirty="0"/>
              <a:t>Big query / Azure fabric</a:t>
            </a:r>
          </a:p>
          <a:p>
            <a:r>
              <a:rPr lang="en-US" dirty="0"/>
              <a:t>TODO:</a:t>
            </a:r>
          </a:p>
          <a:p>
            <a:pPr lvl="1"/>
            <a:r>
              <a:rPr lang="en-US" dirty="0" err="1"/>
              <a:t>Concorrenza</a:t>
            </a:r>
            <a:r>
              <a:rPr lang="en-US" dirty="0"/>
              <a:t>? Quale </a:t>
            </a:r>
            <a:r>
              <a:rPr lang="en-US" dirty="0" err="1"/>
              <a:t>tipo</a:t>
            </a:r>
            <a:r>
              <a:rPr lang="en-US" dirty="0"/>
              <a:t>?</a:t>
            </a:r>
          </a:p>
          <a:p>
            <a:pPr lvl="2"/>
            <a:r>
              <a:rPr lang="en-US" dirty="0"/>
              <a:t>R/W</a:t>
            </a:r>
          </a:p>
          <a:p>
            <a:pPr lvl="2"/>
            <a:r>
              <a:rPr lang="en-US" dirty="0"/>
              <a:t>W/W</a:t>
            </a:r>
          </a:p>
          <a:p>
            <a:pPr lvl="2"/>
            <a:r>
              <a:rPr lang="en-US" dirty="0"/>
              <a:t>None (e.g., ETL)</a:t>
            </a:r>
          </a:p>
          <a:p>
            <a:pPr lvl="2"/>
            <a:r>
              <a:rPr lang="en-US" dirty="0"/>
              <a:t>R/R (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utenti</a:t>
            </a:r>
            <a:r>
              <a:rPr lang="en-US" dirty="0"/>
              <a:t> </a:t>
            </a:r>
            <a:r>
              <a:rPr lang="en-US" dirty="0" err="1"/>
              <a:t>leggono</a:t>
            </a:r>
            <a:r>
              <a:rPr lang="en-US" dirty="0"/>
              <a:t>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stessi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 --- DWH &amp; ML)</a:t>
            </a:r>
          </a:p>
          <a:p>
            <a:pPr lvl="1"/>
            <a:r>
              <a:rPr lang="en-US" dirty="0"/>
              <a:t>Workload: Update/Delete (deletion vector), so far only Append (runtime </a:t>
            </a:r>
            <a:r>
              <a:rPr lang="en-US" dirty="0" err="1"/>
              <a:t>databricks</a:t>
            </a:r>
            <a:r>
              <a:rPr lang="en-US" dirty="0"/>
              <a:t> 13.3)</a:t>
            </a:r>
          </a:p>
          <a:p>
            <a:pPr lvl="1"/>
            <a:r>
              <a:rPr lang="en-US" dirty="0"/>
              <a:t>EMR to test writing performance on S3 (</a:t>
            </a:r>
            <a:r>
              <a:rPr lang="en-US" dirty="0" err="1"/>
              <a:t>una</a:t>
            </a:r>
            <a:r>
              <a:rPr lang="en-US" dirty="0"/>
              <a:t> tantum)</a:t>
            </a:r>
          </a:p>
        </p:txBody>
      </p:sp>
    </p:spTree>
    <p:extLst>
      <p:ext uri="{BB962C8B-B14F-4D97-AF65-F5344CB8AC3E}">
        <p14:creationId xmlns:p14="http://schemas.microsoft.com/office/powerpoint/2010/main" val="2483093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2BA46-4260-9C2D-1F17-B240F8EF2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 partition (1 writer writing 500K tuples)</a:t>
            </a:r>
          </a:p>
        </p:txBody>
      </p:sp>
      <p:pic>
        <p:nvPicPr>
          <p:cNvPr id="5" name="Content Placeholder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09D54B1E-C085-EC59-341F-DD4BEBBED1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131" y="1825625"/>
            <a:ext cx="7773738" cy="4351338"/>
          </a:xfrm>
        </p:spPr>
      </p:pic>
    </p:spTree>
    <p:extLst>
      <p:ext uri="{BB962C8B-B14F-4D97-AF65-F5344CB8AC3E}">
        <p14:creationId xmlns:p14="http://schemas.microsoft.com/office/powerpoint/2010/main" val="808027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2BA46-4260-9C2D-1F17-B240F8EF2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partitions (2 writers writing 500K tuples)</a:t>
            </a:r>
          </a:p>
        </p:txBody>
      </p:sp>
      <p:pic>
        <p:nvPicPr>
          <p:cNvPr id="7" name="Content Placeholder 6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110C8B70-31FE-03F2-0529-18F1874AE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131" y="1825625"/>
            <a:ext cx="7773738" cy="4351338"/>
          </a:xfrm>
        </p:spPr>
      </p:pic>
    </p:spTree>
    <p:extLst>
      <p:ext uri="{BB962C8B-B14F-4D97-AF65-F5344CB8AC3E}">
        <p14:creationId xmlns:p14="http://schemas.microsoft.com/office/powerpoint/2010/main" val="537906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0D057-B085-7FAE-7E57-386D19A24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DeltaTables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86003-325F-52FC-B4E1-6F6850F7B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Goal: </a:t>
            </a:r>
            <a:r>
              <a:rPr lang="en-US" dirty="0" err="1"/>
              <a:t>scalabilità</a:t>
            </a:r>
            <a:r>
              <a:rPr lang="en-US" dirty="0"/>
              <a:t> query rispetto a </a:t>
            </a:r>
            <a:r>
              <a:rPr lang="en-US" dirty="0" err="1"/>
              <a:t>lunghezza</a:t>
            </a:r>
            <a:r>
              <a:rPr lang="en-US" dirty="0"/>
              <a:t> log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while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++ &lt; 20K: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if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% 10 == 0: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</a:rPr>
              <a:t>spark.sql</a:t>
            </a:r>
            <a:r>
              <a:rPr lang="en-US" dirty="0">
                <a:latin typeface="Consolas" panose="020B0609020204030204" pitchFamily="49" charset="0"/>
              </a:rPr>
              <a:t>(“select sum(quantity) from </a:t>
            </a:r>
            <a:r>
              <a:rPr lang="en-US" dirty="0" err="1">
                <a:latin typeface="Consolas" panose="020B0609020204030204" pitchFamily="49" charset="0"/>
              </a:rPr>
              <a:t>lineitem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spark.sql</a:t>
            </a:r>
            <a:r>
              <a:rPr lang="en-US" dirty="0">
                <a:latin typeface="Consolas" panose="020B0609020204030204" pitchFamily="49" charset="0"/>
              </a:rPr>
              <a:t>(“insert (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500K tuple</a:t>
            </a:r>
            <a:r>
              <a:rPr lang="en-US" dirty="0">
                <a:latin typeface="Consolas" panose="020B0609020204030204" pitchFamily="49" charset="0"/>
              </a:rPr>
              <a:t>) into </a:t>
            </a:r>
            <a:r>
              <a:rPr lang="en-US" dirty="0" err="1">
                <a:latin typeface="Consolas" panose="020B0609020204030204" pitchFamily="49" charset="0"/>
              </a:rPr>
              <a:t>lineitem</a:t>
            </a:r>
            <a:r>
              <a:rPr lang="en-US" dirty="0">
                <a:latin typeface="Consolas" panose="020B0609020204030204" pitchFamily="49" charset="0"/>
              </a:rPr>
              <a:t>”)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// APPEND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if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% 100 == 0: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OPTIMIZE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lvl="2"/>
            <a:endParaRPr lang="en-US" dirty="0"/>
          </a:p>
          <a:p>
            <a:r>
              <a:rPr lang="en-US" dirty="0" err="1"/>
              <a:t>Ogni</a:t>
            </a:r>
            <a:r>
              <a:rPr lang="en-US" dirty="0"/>
              <a:t> insert/append causa </a:t>
            </a:r>
            <a:r>
              <a:rPr lang="en-US" dirty="0" err="1"/>
              <a:t>aggiunta</a:t>
            </a:r>
            <a:r>
              <a:rPr lang="en-US" dirty="0"/>
              <a:t> di un file parquet con 500K tuple</a:t>
            </a:r>
          </a:p>
        </p:txBody>
      </p:sp>
    </p:spTree>
    <p:extLst>
      <p:ext uri="{BB962C8B-B14F-4D97-AF65-F5344CB8AC3E}">
        <p14:creationId xmlns:p14="http://schemas.microsoft.com/office/powerpoint/2010/main" val="34667380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2BA46-4260-9C2D-1F17-B240F8EF2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partitions (4 writers writing 500K tuples)</a:t>
            </a:r>
          </a:p>
        </p:txBody>
      </p:sp>
      <p:pic>
        <p:nvPicPr>
          <p:cNvPr id="7" name="Content Placeholder 6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52AE8034-3240-5F9F-4ADD-C57FD89958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131" y="1825625"/>
            <a:ext cx="7773738" cy="4351338"/>
          </a:xfrm>
        </p:spPr>
      </p:pic>
    </p:spTree>
    <p:extLst>
      <p:ext uri="{BB962C8B-B14F-4D97-AF65-F5344CB8AC3E}">
        <p14:creationId xmlns:p14="http://schemas.microsoft.com/office/powerpoint/2010/main" val="32006205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180FFF-AB67-FF50-5920-A19839440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94EA7D-3213-B944-2190-8A19292815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 partition</a:t>
            </a:r>
          </a:p>
          <a:p>
            <a:r>
              <a:rPr lang="en-US" dirty="0"/>
              <a:t>(1 writer writing 500K tuples)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2C3B874-DB9D-83D2-E1A4-FEE605D849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2 partitions</a:t>
            </a:r>
            <a:br>
              <a:rPr lang="en-US" dirty="0"/>
            </a:br>
            <a:r>
              <a:rPr lang="en-US" dirty="0"/>
              <a:t>(2 writers writing 500K tuples)</a:t>
            </a:r>
          </a:p>
        </p:txBody>
      </p:sp>
      <p:pic>
        <p:nvPicPr>
          <p:cNvPr id="12" name="Content Placeholder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8C58C1D1-C46C-17AD-4C15-772029075E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3837"/>
            <a:ext cx="5157787" cy="2887063"/>
          </a:xfrm>
          <a:prstGeom prst="rect">
            <a:avLst/>
          </a:prstGeom>
        </p:spPr>
      </p:pic>
      <p:pic>
        <p:nvPicPr>
          <p:cNvPr id="16" name="Content Placeholder 6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CAC51CAC-CC77-D66A-E23D-77EEF3AAB7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96728"/>
            <a:ext cx="5183188" cy="290128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2C89696-A62E-0635-4822-4955F4F42226}"/>
              </a:ext>
            </a:extLst>
          </p:cNvPr>
          <p:cNvSpPr txBox="1"/>
          <p:nvPr/>
        </p:nvSpPr>
        <p:spPr>
          <a:xfrm>
            <a:off x="767301" y="6012105"/>
            <a:ext cx="69800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previous test, we know that writing 1 tuple in 1 file takes 1 second.</a:t>
            </a:r>
          </a:p>
          <a:p>
            <a:r>
              <a:rPr lang="en-US" dirty="0"/>
              <a:t>(3.2s – 1s) / (2.4 – 1s) ~= 1.6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AAF21C5-5FD4-20AE-F99C-43E24B8B1F84}"/>
              </a:ext>
            </a:extLst>
          </p:cNvPr>
          <p:cNvCxnSpPr>
            <a:cxnSpLocks/>
          </p:cNvCxnSpPr>
          <p:nvPr/>
        </p:nvCxnSpPr>
        <p:spPr>
          <a:xfrm>
            <a:off x="1347746" y="5148470"/>
            <a:ext cx="67586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A15A50F-6BC0-2877-E011-3CFF65B769E4}"/>
              </a:ext>
            </a:extLst>
          </p:cNvPr>
          <p:cNvCxnSpPr>
            <a:cxnSpLocks/>
          </p:cNvCxnSpPr>
          <p:nvPr/>
        </p:nvCxnSpPr>
        <p:spPr>
          <a:xfrm>
            <a:off x="1347745" y="5034501"/>
            <a:ext cx="46197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1250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180FFF-AB67-FF50-5920-A19839440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94EA7D-3213-B944-2190-8A19292815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 partition</a:t>
            </a:r>
          </a:p>
          <a:p>
            <a:r>
              <a:rPr lang="en-US" dirty="0"/>
              <a:t>(1 writer writing 500K tuples)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2C3B874-DB9D-83D2-E1A4-FEE605D849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4 partitions</a:t>
            </a:r>
            <a:br>
              <a:rPr lang="en-US" dirty="0"/>
            </a:br>
            <a:r>
              <a:rPr lang="en-US" dirty="0"/>
              <a:t>(4 writers writing 500K tuples)</a:t>
            </a:r>
          </a:p>
        </p:txBody>
      </p:sp>
      <p:pic>
        <p:nvPicPr>
          <p:cNvPr id="12" name="Content Placeholder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8C58C1D1-C46C-17AD-4C15-772029075E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3837"/>
            <a:ext cx="5157787" cy="2887063"/>
          </a:xfrm>
          <a:prstGeom prst="rect">
            <a:avLst/>
          </a:prstGeom>
        </p:spPr>
      </p:pic>
      <p:pic>
        <p:nvPicPr>
          <p:cNvPr id="13" name="Content Placeholder 6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40E335EB-DC32-A288-9878-277602E2ED7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96728"/>
            <a:ext cx="5183188" cy="2901281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52D8030-AD39-3B85-5C76-CB4384EBA603}"/>
              </a:ext>
            </a:extLst>
          </p:cNvPr>
          <p:cNvCxnSpPr>
            <a:cxnSpLocks/>
          </p:cNvCxnSpPr>
          <p:nvPr/>
        </p:nvCxnSpPr>
        <p:spPr>
          <a:xfrm>
            <a:off x="1347746" y="5235938"/>
            <a:ext cx="67586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298E618-AF4B-D4C3-9A70-3AE79A67D3DD}"/>
              </a:ext>
            </a:extLst>
          </p:cNvPr>
          <p:cNvCxnSpPr>
            <a:cxnSpLocks/>
          </p:cNvCxnSpPr>
          <p:nvPr/>
        </p:nvCxnSpPr>
        <p:spPr>
          <a:xfrm>
            <a:off x="1347745" y="5034501"/>
            <a:ext cx="46197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DD0FD7D-F70A-2661-BAC6-341BDC7CA7D5}"/>
              </a:ext>
            </a:extLst>
          </p:cNvPr>
          <p:cNvSpPr txBox="1"/>
          <p:nvPr/>
        </p:nvSpPr>
        <p:spPr>
          <a:xfrm>
            <a:off x="767301" y="6012105"/>
            <a:ext cx="69800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previous test, we know that writing 1 tuple in 1 file takes 1 second.</a:t>
            </a:r>
          </a:p>
          <a:p>
            <a:r>
              <a:rPr lang="en-US" dirty="0"/>
              <a:t>(3.2s – 1s) / (1.8 – 1s) ~= 2.8 (gain a </a:t>
            </a:r>
            <a:r>
              <a:rPr lang="en-US" dirty="0" err="1"/>
              <a:t>fronte</a:t>
            </a:r>
            <a:r>
              <a:rPr lang="en-US" dirty="0"/>
              <a:t> di </a:t>
            </a:r>
            <a:r>
              <a:rPr lang="en-US" dirty="0" err="1"/>
              <a:t>aumento</a:t>
            </a:r>
            <a:r>
              <a:rPr lang="en-US" dirty="0"/>
              <a:t> </a:t>
            </a:r>
            <a:r>
              <a:rPr lang="en-US" dirty="0" err="1"/>
              <a:t>costo</a:t>
            </a:r>
            <a:r>
              <a:rPr lang="en-US" dirty="0"/>
              <a:t> di 4x)</a:t>
            </a:r>
          </a:p>
        </p:txBody>
      </p:sp>
    </p:spTree>
    <p:extLst>
      <p:ext uri="{BB962C8B-B14F-4D97-AF65-F5344CB8AC3E}">
        <p14:creationId xmlns:p14="http://schemas.microsoft.com/office/powerpoint/2010/main" val="3326325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180FFF-AB67-FF50-5920-A19839440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out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94EA7D-3213-B944-2190-8A19292815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machine (2 x 16GB 4cpu)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2C3B874-DB9D-83D2-E1A4-FEE605D849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4 machine (4 x 16GB 4cpu)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298E618-AF4B-D4C3-9A70-3AE79A67D3DD}"/>
              </a:ext>
            </a:extLst>
          </p:cNvPr>
          <p:cNvCxnSpPr>
            <a:cxnSpLocks/>
          </p:cNvCxnSpPr>
          <p:nvPr/>
        </p:nvCxnSpPr>
        <p:spPr>
          <a:xfrm>
            <a:off x="1347745" y="5034501"/>
            <a:ext cx="46197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 descr="A graph of green and blue lines&#10;&#10;Description automatically generated">
            <a:extLst>
              <a:ext uri="{FF2B5EF4-FFF2-40B4-BE49-F238E27FC236}">
                <a16:creationId xmlns:a16="http://schemas.microsoft.com/office/drawing/2014/main" id="{28DB3C02-9715-C8AC-97A9-B82B4EC8C0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5459"/>
            <a:ext cx="5157787" cy="2883819"/>
          </a:xfrm>
        </p:spPr>
      </p:pic>
      <p:pic>
        <p:nvPicPr>
          <p:cNvPr id="15" name="Content Placeholder 5" descr="A graph with green and blue lines&#10;&#10;Description automatically generated">
            <a:extLst>
              <a:ext uri="{FF2B5EF4-FFF2-40B4-BE49-F238E27FC236}">
                <a16:creationId xmlns:a16="http://schemas.microsoft.com/office/drawing/2014/main" id="{EFCDDE81-5BE3-D930-7386-9AAC2C8221B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98358"/>
            <a:ext cx="5183188" cy="2898021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B599AA9-D56B-8217-FCE4-0DE71BB8996D}"/>
              </a:ext>
            </a:extLst>
          </p:cNvPr>
          <p:cNvSpPr txBox="1"/>
          <p:nvPr/>
        </p:nvSpPr>
        <p:spPr>
          <a:xfrm>
            <a:off x="767301" y="6012105"/>
            <a:ext cx="4818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Scrivo</a:t>
            </a:r>
            <a:r>
              <a:rPr lang="en-US" dirty="0"/>
              <a:t> 1 solo file =&gt; 1 writer</a:t>
            </a:r>
          </a:p>
          <a:p>
            <a:r>
              <a:rPr lang="en-US" dirty="0"/>
              <a:t>Ma il </a:t>
            </a:r>
            <a:r>
              <a:rPr lang="en-US" dirty="0" err="1"/>
              <a:t>calcolo</a:t>
            </a:r>
            <a:r>
              <a:rPr lang="en-US" dirty="0"/>
              <a:t> di </a:t>
            </a:r>
            <a:r>
              <a:rPr lang="en-US" dirty="0" err="1"/>
              <a:t>lavoro</a:t>
            </a:r>
            <a:r>
              <a:rPr lang="en-US" dirty="0"/>
              <a:t> lo </a:t>
            </a:r>
            <a:r>
              <a:rPr lang="en-US" dirty="0" err="1"/>
              <a:t>divido</a:t>
            </a:r>
            <a:r>
              <a:rPr lang="en-US" dirty="0"/>
              <a:t> da 2 a 4 </a:t>
            </a:r>
            <a:r>
              <a:rPr lang="en-US" dirty="0" err="1"/>
              <a:t>macchine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086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CA876-13B3-60D8-D421-546503071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D9104-CE9A-2891-56D3-D22255968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&amp;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CE55D-9EE1-CC50-1898-3CE802335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layers to evaluate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DeltaTables</a:t>
            </a:r>
            <a:r>
              <a:rPr lang="en-US" dirty="0">
                <a:solidFill>
                  <a:srgbClr val="FF0000"/>
                </a:solidFill>
              </a:rPr>
              <a:t> (Databricks)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Checkpoint </a:t>
            </a:r>
            <a:r>
              <a:rPr lang="en-US" dirty="0" err="1">
                <a:solidFill>
                  <a:srgbClr val="FF0000"/>
                </a:solidFill>
              </a:rPr>
              <a:t>ogni</a:t>
            </a:r>
            <a:r>
              <a:rPr lang="en-US" dirty="0">
                <a:solidFill>
                  <a:srgbClr val="FF0000"/>
                </a:solidFill>
              </a:rPr>
              <a:t> 2k write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Checkpoint </a:t>
            </a:r>
            <a:r>
              <a:rPr lang="en-US" dirty="0" err="1">
                <a:solidFill>
                  <a:srgbClr val="FF0000"/>
                </a:solidFill>
              </a:rPr>
              <a:t>ogni</a:t>
            </a:r>
            <a:r>
              <a:rPr lang="en-US" dirty="0">
                <a:solidFill>
                  <a:srgbClr val="FF0000"/>
                </a:solidFill>
              </a:rPr>
              <a:t> 1k write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Checkpoint </a:t>
            </a:r>
            <a:r>
              <a:rPr lang="en-US" dirty="0" err="1">
                <a:solidFill>
                  <a:srgbClr val="FF0000"/>
                </a:solidFill>
              </a:rPr>
              <a:t>ogni</a:t>
            </a:r>
            <a:r>
              <a:rPr lang="en-US" dirty="0">
                <a:solidFill>
                  <a:srgbClr val="FF0000"/>
                </a:solidFill>
              </a:rPr>
              <a:t> 1k write, optimize </a:t>
            </a:r>
            <a:r>
              <a:rPr lang="en-US" dirty="0" err="1">
                <a:solidFill>
                  <a:srgbClr val="FF0000"/>
                </a:solidFill>
              </a:rPr>
              <a:t>ogni</a:t>
            </a:r>
            <a:r>
              <a:rPr lang="en-US" dirty="0">
                <a:solidFill>
                  <a:srgbClr val="FF0000"/>
                </a:solidFill>
              </a:rPr>
              <a:t> 1k write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Checkpoint </a:t>
            </a:r>
            <a:r>
              <a:rPr lang="en-US" dirty="0" err="1">
                <a:solidFill>
                  <a:srgbClr val="FF0000"/>
                </a:solidFill>
              </a:rPr>
              <a:t>ogni</a:t>
            </a:r>
            <a:r>
              <a:rPr lang="en-US" dirty="0">
                <a:solidFill>
                  <a:srgbClr val="FF0000"/>
                </a:solidFill>
              </a:rPr>
              <a:t> 10 write, optimize </a:t>
            </a:r>
            <a:r>
              <a:rPr lang="en-US" dirty="0" err="1">
                <a:solidFill>
                  <a:srgbClr val="FF0000"/>
                </a:solidFill>
              </a:rPr>
              <a:t>ogni</a:t>
            </a:r>
            <a:r>
              <a:rPr lang="en-US" dirty="0">
                <a:solidFill>
                  <a:srgbClr val="FF0000"/>
                </a:solidFill>
              </a:rPr>
              <a:t> 100 write</a:t>
            </a:r>
          </a:p>
          <a:p>
            <a:pPr lvl="1"/>
            <a:r>
              <a:rPr lang="en-US" dirty="0"/>
              <a:t>Concurrency (Executors and scalability)</a:t>
            </a:r>
          </a:p>
          <a:p>
            <a:pPr lvl="2"/>
            <a:r>
              <a:rPr lang="en-US" dirty="0"/>
              <a:t>2 vs 4 executors</a:t>
            </a:r>
          </a:p>
          <a:p>
            <a:pPr lvl="1"/>
            <a:r>
              <a:rPr lang="en-US" dirty="0"/>
              <a:t>Storage</a:t>
            </a:r>
          </a:p>
          <a:p>
            <a:pPr lvl="2"/>
            <a:r>
              <a:rPr lang="en-US" dirty="0"/>
              <a:t>1 vs 100K tuples</a:t>
            </a:r>
          </a:p>
        </p:txBody>
      </p:sp>
    </p:spTree>
    <p:extLst>
      <p:ext uri="{BB962C8B-B14F-4D97-AF65-F5344CB8AC3E}">
        <p14:creationId xmlns:p14="http://schemas.microsoft.com/office/powerpoint/2010/main" val="9847225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698AF-9A86-165E-4B8D-0F67E36F6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&amp;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C3AFA-59CB-DBEF-E4DF-8B84442CF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layers to evaluate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DeltaTables</a:t>
            </a:r>
            <a:r>
              <a:rPr lang="en-US" dirty="0">
                <a:solidFill>
                  <a:srgbClr val="FF0000"/>
                </a:solidFill>
              </a:rPr>
              <a:t> (Databricks)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Checkpoint every 2k write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Checkpoint every 1k write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Checkpoint every 1k write, optimize every 1k write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Checkpoint every 10 write, optimize every 100 write</a:t>
            </a:r>
          </a:p>
          <a:p>
            <a:pPr lvl="1"/>
            <a:r>
              <a:rPr lang="en-US" dirty="0"/>
              <a:t>Concurrency (Executors and scalability)</a:t>
            </a:r>
          </a:p>
          <a:p>
            <a:pPr lvl="1"/>
            <a:r>
              <a:rPr lang="en-US" dirty="0"/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10834702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34F9938-77BB-6113-6187-90ED4175E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</a:t>
            </a:r>
            <a:r>
              <a:rPr lang="en-US" dirty="0" err="1"/>
              <a:t>ogni</a:t>
            </a:r>
            <a:r>
              <a:rPr lang="en-US" dirty="0"/>
              <a:t> 2k write</a:t>
            </a:r>
            <a:br>
              <a:rPr lang="en-US" dirty="0"/>
            </a:b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7EECB23-5C3F-FB28-8F37-F2FCDA33279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38200"/>
            <a:ext cx="5181600" cy="2926188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DCDC8B2-FB30-4EE2-91B3-97D38F1CF9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overall computational time : 59281 secondi ~= 16.5h</a:t>
            </a:r>
          </a:p>
        </p:txBody>
      </p:sp>
    </p:spTree>
    <p:extLst>
      <p:ext uri="{BB962C8B-B14F-4D97-AF65-F5344CB8AC3E}">
        <p14:creationId xmlns:p14="http://schemas.microsoft.com/office/powerpoint/2010/main" val="3990242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6441893-FA9A-4FDB-620E-411AC232B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</a:t>
            </a:r>
            <a:r>
              <a:rPr lang="en-US" dirty="0" err="1"/>
              <a:t>ogni</a:t>
            </a:r>
            <a:r>
              <a:rPr lang="en-US" dirty="0"/>
              <a:t> 1k write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8D8F24-C70A-752F-C49E-385F011AB40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5702"/>
            <a:ext cx="5181600" cy="2911184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0F45A8A-5127-FB0A-56D8-6032F9A5F9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overall computational time : 46282 secondi ~= 13h </a:t>
            </a:r>
          </a:p>
        </p:txBody>
      </p:sp>
    </p:spTree>
    <p:extLst>
      <p:ext uri="{BB962C8B-B14F-4D97-AF65-F5344CB8AC3E}">
        <p14:creationId xmlns:p14="http://schemas.microsoft.com/office/powerpoint/2010/main" val="27971488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A5E60E1-4983-7C3B-5186-6FBC044F2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Checkpoint </a:t>
            </a:r>
            <a:r>
              <a:rPr lang="en-US" dirty="0" err="1"/>
              <a:t>ogni</a:t>
            </a:r>
            <a:r>
              <a:rPr lang="en-US" dirty="0"/>
              <a:t> 1k write, optimize </a:t>
            </a:r>
            <a:r>
              <a:rPr lang="en-US" dirty="0" err="1"/>
              <a:t>ogni</a:t>
            </a:r>
            <a:r>
              <a:rPr lang="en-US" dirty="0"/>
              <a:t> 1k write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C70194-F067-41A2-449B-4CBEC712673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7508"/>
            <a:ext cx="5181600" cy="2907572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B0A8406-44C3-C98F-5B47-8DA118F0A0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overall computational time : 46140 secondi ~= 13h </a:t>
            </a:r>
          </a:p>
        </p:txBody>
      </p:sp>
    </p:spTree>
    <p:extLst>
      <p:ext uri="{BB962C8B-B14F-4D97-AF65-F5344CB8AC3E}">
        <p14:creationId xmlns:p14="http://schemas.microsoft.com/office/powerpoint/2010/main" val="8837668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2CC77CB-8F4C-03ED-7008-73E3FEB64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Checkpoint </a:t>
            </a:r>
            <a:r>
              <a:rPr lang="en-US" dirty="0" err="1"/>
              <a:t>ogni</a:t>
            </a:r>
            <a:r>
              <a:rPr lang="en-US" dirty="0"/>
              <a:t> 10 write, optimize </a:t>
            </a:r>
            <a:r>
              <a:rPr lang="en-US" dirty="0" err="1"/>
              <a:t>ogni</a:t>
            </a:r>
            <a:r>
              <a:rPr lang="en-US" dirty="0"/>
              <a:t> 100 write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99C0D0-3E00-0F28-80B4-15F03308BCD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90058"/>
            <a:ext cx="5181600" cy="2822472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726DC36-2ED9-E092-D174-5FAB61434C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overall computational time : 36333 secondi ~= 10h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Il tempo </a:t>
            </a:r>
            <a:r>
              <a:rPr lang="en-US" dirty="0" err="1"/>
              <a:t>si</a:t>
            </a:r>
            <a:r>
              <a:rPr lang="en-US" dirty="0"/>
              <a:t> è </a:t>
            </a:r>
            <a:r>
              <a:rPr lang="en-US" dirty="0" err="1"/>
              <a:t>accorciato</a:t>
            </a:r>
            <a:r>
              <a:rPr lang="en-US" dirty="0"/>
              <a:t> di molto, ma </a:t>
            </a:r>
            <a:r>
              <a:rPr lang="en-US" dirty="0" err="1"/>
              <a:t>stiamo</a:t>
            </a:r>
            <a:r>
              <a:rPr lang="en-US" dirty="0"/>
              <a:t> </a:t>
            </a:r>
            <a:r>
              <a:rPr lang="en-US" dirty="0" err="1"/>
              <a:t>facendo</a:t>
            </a:r>
            <a:r>
              <a:rPr lang="en-US" dirty="0"/>
              <a:t> optimize di file molto </a:t>
            </a:r>
            <a:r>
              <a:rPr lang="en-US" dirty="0" err="1"/>
              <a:t>piccoli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826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AD105-ACE0-4372-A8B4-B724478CB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workload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A338AF-CF62-4128-A282-533FE96C5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33488"/>
            <a:ext cx="10515600" cy="3935611"/>
          </a:xfrm>
        </p:spPr>
      </p:pic>
    </p:spTree>
    <p:extLst>
      <p:ext uri="{BB962C8B-B14F-4D97-AF65-F5344CB8AC3E}">
        <p14:creationId xmlns:p14="http://schemas.microsoft.com/office/powerpoint/2010/main" val="13341017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FAE08B9E-32EB-89B6-ECFA-2C66B57592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22" y="229179"/>
            <a:ext cx="11397356" cy="6399642"/>
          </a:xfrm>
        </p:spPr>
      </p:pic>
    </p:spTree>
    <p:extLst>
      <p:ext uri="{BB962C8B-B14F-4D97-AF65-F5344CB8AC3E}">
        <p14:creationId xmlns:p14="http://schemas.microsoft.com/office/powerpoint/2010/main" val="20753478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63D0D3-6867-30CE-3589-53C029BF2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F9D81-EA40-8908-CB6E-E48ECF344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&amp;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8FA49-B120-B511-ED84-7C76DE134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layers to evaluate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DeltaTables</a:t>
            </a:r>
            <a:r>
              <a:rPr lang="en-US" dirty="0">
                <a:solidFill>
                  <a:srgbClr val="FF0000"/>
                </a:solidFill>
              </a:rPr>
              <a:t> (Databricks)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Checkpoint </a:t>
            </a:r>
            <a:r>
              <a:rPr lang="en-US" dirty="0" err="1">
                <a:solidFill>
                  <a:srgbClr val="FF0000"/>
                </a:solidFill>
              </a:rPr>
              <a:t>ogni</a:t>
            </a:r>
            <a:r>
              <a:rPr lang="en-US" dirty="0">
                <a:solidFill>
                  <a:srgbClr val="FF0000"/>
                </a:solidFill>
              </a:rPr>
              <a:t> 2k write</a:t>
            </a:r>
          </a:p>
          <a:p>
            <a:pPr lvl="1"/>
            <a:r>
              <a:rPr lang="en-US" dirty="0"/>
              <a:t>Concurrency (Executors and scalability)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Storage </a:t>
            </a:r>
            <a:r>
              <a:rPr lang="en-US" sz="2000" dirty="0">
                <a:solidFill>
                  <a:srgbClr val="FF0000"/>
                </a:solidFill>
              </a:rPr>
              <a:t>(</a:t>
            </a:r>
            <a:r>
              <a:rPr lang="en-US" sz="2000" dirty="0">
                <a:solidFill>
                  <a:srgbClr val="FF0000"/>
                </a:solidFill>
                <a:hlinkClick r:id="rId2"/>
              </a:rPr>
              <a:t>https://docs.databricks.com/en/delta/tune-file-size.html#set-a-target-file-size</a:t>
            </a:r>
            <a:r>
              <a:rPr lang="en-US" sz="2000" dirty="0">
                <a:solidFill>
                  <a:srgbClr val="FF0000"/>
                </a:solidFill>
              </a:rPr>
              <a:t>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Writing 1 tuples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Writing many tuples</a:t>
            </a:r>
          </a:p>
        </p:txBody>
      </p:sp>
    </p:spTree>
    <p:extLst>
      <p:ext uri="{BB962C8B-B14F-4D97-AF65-F5344CB8AC3E}">
        <p14:creationId xmlns:p14="http://schemas.microsoft.com/office/powerpoint/2010/main" val="35346919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5628A-2382-CC89-7C84-1C11A3D88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every 2k write</a:t>
            </a:r>
            <a:br>
              <a:rPr lang="en-US" dirty="0"/>
            </a:br>
            <a:r>
              <a:rPr lang="en-US" dirty="0"/>
              <a:t>Insert 100K tuple at every append</a:t>
            </a:r>
          </a:p>
        </p:txBody>
      </p:sp>
      <p:pic>
        <p:nvPicPr>
          <p:cNvPr id="9" name="Content Placeholder 8" descr="A graph of green and blue lines&#10;&#10;Description automatically generated">
            <a:extLst>
              <a:ext uri="{FF2B5EF4-FFF2-40B4-BE49-F238E27FC236}">
                <a16:creationId xmlns:a16="http://schemas.microsoft.com/office/drawing/2014/main" id="{8AB188B7-0F3E-E374-1EE4-AFF98D01C9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758" y="1825625"/>
            <a:ext cx="7782483" cy="4351338"/>
          </a:xfrm>
        </p:spPr>
      </p:pic>
    </p:spTree>
    <p:extLst>
      <p:ext uri="{BB962C8B-B14F-4D97-AF65-F5344CB8AC3E}">
        <p14:creationId xmlns:p14="http://schemas.microsoft.com/office/powerpoint/2010/main" val="39432081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DBCB91-FDE3-5DF3-FABF-31EC8A564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3C926-062D-1E0B-5932-A9656F64D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every 2k write</a:t>
            </a:r>
            <a:br>
              <a:rPr lang="en-US" dirty="0"/>
            </a:br>
            <a:r>
              <a:rPr lang="en-US" dirty="0"/>
              <a:t>Insert 100K tuple at every append</a:t>
            </a:r>
          </a:p>
        </p:txBody>
      </p:sp>
      <p:pic>
        <p:nvPicPr>
          <p:cNvPr id="9" name="Content Placeholder 8" descr="A graph of green and blue lines&#10;&#10;Description automatically generated">
            <a:extLst>
              <a:ext uri="{FF2B5EF4-FFF2-40B4-BE49-F238E27FC236}">
                <a16:creationId xmlns:a16="http://schemas.microsoft.com/office/drawing/2014/main" id="{5B0B5376-92AF-DCBA-2983-BC99AAD35F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758" y="1825625"/>
            <a:ext cx="7782483" cy="4351338"/>
          </a:xfr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80E58FC-000C-6A3B-DA0D-5497A2F8E1D7}"/>
              </a:ext>
            </a:extLst>
          </p:cNvPr>
          <p:cNvCxnSpPr/>
          <p:nvPr/>
        </p:nvCxnSpPr>
        <p:spPr>
          <a:xfrm flipH="1">
            <a:off x="1559859" y="2831403"/>
            <a:ext cx="81534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6E39D66-FFE0-7E05-2144-FF1BBC932DF3}"/>
              </a:ext>
            </a:extLst>
          </p:cNvPr>
          <p:cNvCxnSpPr/>
          <p:nvPr/>
        </p:nvCxnSpPr>
        <p:spPr>
          <a:xfrm flipH="1">
            <a:off x="1559859" y="4379259"/>
            <a:ext cx="81534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rrow: Up-Down 24">
            <a:extLst>
              <a:ext uri="{FF2B5EF4-FFF2-40B4-BE49-F238E27FC236}">
                <a16:creationId xmlns:a16="http://schemas.microsoft.com/office/drawing/2014/main" id="{91B98C4B-0DD3-B269-6CF8-6549C2E179EF}"/>
              </a:ext>
            </a:extLst>
          </p:cNvPr>
          <p:cNvSpPr/>
          <p:nvPr/>
        </p:nvSpPr>
        <p:spPr>
          <a:xfrm>
            <a:off x="1607989" y="2971800"/>
            <a:ext cx="274320" cy="1256296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1215BF-A327-B505-96CB-6BB711BB7583}"/>
              </a:ext>
            </a:extLst>
          </p:cNvPr>
          <p:cNvSpPr txBox="1"/>
          <p:nvPr/>
        </p:nvSpPr>
        <p:spPr>
          <a:xfrm>
            <a:off x="0" y="1855874"/>
            <a:ext cx="2700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 tempi </a:t>
            </a:r>
            <a:r>
              <a:rPr lang="en-US" dirty="0" err="1"/>
              <a:t>crescono</a:t>
            </a:r>
            <a:r>
              <a:rPr lang="en-US" dirty="0"/>
              <a:t> di 2x,</a:t>
            </a:r>
          </a:p>
          <a:p>
            <a:r>
              <a:rPr lang="en-US" dirty="0" err="1"/>
              <a:t>Nonostante</a:t>
            </a:r>
            <a:r>
              <a:rPr lang="en-US" dirty="0"/>
              <a:t> la </a:t>
            </a:r>
            <a:r>
              <a:rPr lang="en-US" dirty="0" err="1"/>
              <a:t>dimensione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tabella</a:t>
            </a:r>
            <a:r>
              <a:rPr lang="en-US" dirty="0"/>
              <a:t> </a:t>
            </a:r>
            <a:r>
              <a:rPr lang="en-US" dirty="0" err="1"/>
              <a:t>cresca</a:t>
            </a:r>
            <a:r>
              <a:rPr lang="en-US" dirty="0"/>
              <a:t> di 2.6x</a:t>
            </a:r>
          </a:p>
        </p:txBody>
      </p:sp>
    </p:spTree>
    <p:extLst>
      <p:ext uri="{BB962C8B-B14F-4D97-AF65-F5344CB8AC3E}">
        <p14:creationId xmlns:p14="http://schemas.microsoft.com/office/powerpoint/2010/main" val="20378682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A06BF-2575-2838-9A72-15337176C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B788DA6C-38E7-93B7-E97A-7A666CF993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47174"/>
          <a:stretch/>
        </p:blipFill>
        <p:spPr>
          <a:xfrm>
            <a:off x="6172200" y="2545702"/>
            <a:ext cx="2737237" cy="291118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788B3F-AAF6-D5D5-568D-6C01D3C4C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every 2k write</a:t>
            </a:r>
            <a:br>
              <a:rPr lang="en-US" dirty="0"/>
            </a:br>
            <a:r>
              <a:rPr lang="en-US" dirty="0"/>
              <a:t>Insert 100K tuples at every append</a:t>
            </a:r>
          </a:p>
        </p:txBody>
      </p:sp>
      <p:pic>
        <p:nvPicPr>
          <p:cNvPr id="9" name="Content Placeholder 8" descr="A graph of green and blue lines&#10;&#10;Description automatically generated">
            <a:extLst>
              <a:ext uri="{FF2B5EF4-FFF2-40B4-BE49-F238E27FC236}">
                <a16:creationId xmlns:a16="http://schemas.microsoft.com/office/drawing/2014/main" id="{D56004E9-04F8-D8F6-22DE-87C79799B86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52727"/>
            <a:ext cx="5181600" cy="2897133"/>
          </a:xfr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069EB18-6E0D-12BF-A693-600B6A8E228E}"/>
              </a:ext>
            </a:extLst>
          </p:cNvPr>
          <p:cNvCxnSpPr>
            <a:cxnSpLocks/>
          </p:cNvCxnSpPr>
          <p:nvPr/>
        </p:nvCxnSpPr>
        <p:spPr>
          <a:xfrm flipH="1">
            <a:off x="1245783" y="4950444"/>
            <a:ext cx="554463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BDC67C7-F4B1-1E7E-CD63-EC741C886FF2}"/>
              </a:ext>
            </a:extLst>
          </p:cNvPr>
          <p:cNvCxnSpPr>
            <a:cxnSpLocks/>
          </p:cNvCxnSpPr>
          <p:nvPr/>
        </p:nvCxnSpPr>
        <p:spPr>
          <a:xfrm flipH="1">
            <a:off x="1245783" y="4740862"/>
            <a:ext cx="529018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Arrow: Up-Down 4">
            <a:extLst>
              <a:ext uri="{FF2B5EF4-FFF2-40B4-BE49-F238E27FC236}">
                <a16:creationId xmlns:a16="http://schemas.microsoft.com/office/drawing/2014/main" id="{A8FA4442-E286-5D0C-410A-DEAAC520BAFA}"/>
              </a:ext>
            </a:extLst>
          </p:cNvPr>
          <p:cNvSpPr/>
          <p:nvPr/>
        </p:nvSpPr>
        <p:spPr>
          <a:xfrm>
            <a:off x="6523382" y="4709943"/>
            <a:ext cx="152400" cy="262524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332F2A-9436-6097-0D4C-82215F8F3E2D}"/>
              </a:ext>
            </a:extLst>
          </p:cNvPr>
          <p:cNvSpPr txBox="1"/>
          <p:nvPr/>
        </p:nvSpPr>
        <p:spPr>
          <a:xfrm>
            <a:off x="202759" y="5449860"/>
            <a:ext cx="25204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Scrivere</a:t>
            </a:r>
            <a:r>
              <a:rPr lang="en-US" dirty="0"/>
              <a:t> 100K tuple</a:t>
            </a:r>
          </a:p>
          <a:p>
            <a:r>
              <a:rPr lang="en-US" dirty="0" err="1"/>
              <a:t>impiega</a:t>
            </a:r>
            <a:r>
              <a:rPr lang="en-US" dirty="0"/>
              <a:t> 1 secondo in </a:t>
            </a:r>
            <a:r>
              <a:rPr lang="en-US" dirty="0" err="1"/>
              <a:t>più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51EA6B-945F-06F6-1829-43F1F88332B6}"/>
              </a:ext>
            </a:extLst>
          </p:cNvPr>
          <p:cNvCxnSpPr>
            <a:cxnSpLocks/>
          </p:cNvCxnSpPr>
          <p:nvPr/>
        </p:nvCxnSpPr>
        <p:spPr>
          <a:xfrm flipH="1">
            <a:off x="5697110" y="3179937"/>
            <a:ext cx="329184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54416EB-3412-33A2-50C7-B583FAEF5EE5}"/>
              </a:ext>
            </a:extLst>
          </p:cNvPr>
          <p:cNvCxnSpPr>
            <a:cxnSpLocks/>
          </p:cNvCxnSpPr>
          <p:nvPr/>
        </p:nvCxnSpPr>
        <p:spPr>
          <a:xfrm flipH="1">
            <a:off x="5744817" y="4176958"/>
            <a:ext cx="324413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CEE6FBFD-9388-4FA5-E826-25ADACFB69A9}"/>
              </a:ext>
            </a:extLst>
          </p:cNvPr>
          <p:cNvSpPr/>
          <p:nvPr/>
        </p:nvSpPr>
        <p:spPr>
          <a:xfrm>
            <a:off x="8985637" y="3278214"/>
            <a:ext cx="152400" cy="731520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D05991-06E5-A947-1452-803354C61681}"/>
              </a:ext>
            </a:extLst>
          </p:cNvPr>
          <p:cNvSpPr txBox="1"/>
          <p:nvPr/>
        </p:nvSpPr>
        <p:spPr>
          <a:xfrm>
            <a:off x="9219537" y="1431531"/>
            <a:ext cx="2700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 tempi </a:t>
            </a:r>
            <a:r>
              <a:rPr lang="en-US" dirty="0" err="1"/>
              <a:t>crescono</a:t>
            </a:r>
            <a:r>
              <a:rPr lang="en-US" dirty="0"/>
              <a:t> di 1.5x,</a:t>
            </a:r>
          </a:p>
          <a:p>
            <a:r>
              <a:rPr lang="en-US" dirty="0" err="1"/>
              <a:t>Nonostante</a:t>
            </a:r>
            <a:r>
              <a:rPr lang="en-US" dirty="0"/>
              <a:t> la </a:t>
            </a:r>
            <a:r>
              <a:rPr lang="en-US" dirty="0" err="1"/>
              <a:t>dimensione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tabella</a:t>
            </a:r>
            <a:r>
              <a:rPr lang="en-US" dirty="0"/>
              <a:t> </a:t>
            </a:r>
            <a:r>
              <a:rPr lang="en-US" dirty="0" err="1"/>
              <a:t>cresca</a:t>
            </a:r>
            <a:r>
              <a:rPr lang="en-US" dirty="0"/>
              <a:t> di 1.8x</a:t>
            </a:r>
          </a:p>
        </p:txBody>
      </p:sp>
    </p:spTree>
    <p:extLst>
      <p:ext uri="{BB962C8B-B14F-4D97-AF65-F5344CB8AC3E}">
        <p14:creationId xmlns:p14="http://schemas.microsoft.com/office/powerpoint/2010/main" val="1418135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C407D-0111-9149-299C-F5460FF73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F0A73D6-68A6-9629-642F-568D1578967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892613" y="1825625"/>
            <a:ext cx="3072774" cy="4351338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4B589C9-FCC5-8244-4829-0961AFEBA1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383865" y="1825625"/>
            <a:ext cx="2758269" cy="4351338"/>
          </a:xfrm>
        </p:spPr>
      </p:pic>
    </p:spTree>
    <p:extLst>
      <p:ext uri="{BB962C8B-B14F-4D97-AF65-F5344CB8AC3E}">
        <p14:creationId xmlns:p14="http://schemas.microsoft.com/office/powerpoint/2010/main" val="4569888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57458E2-3602-EDC7-BDE7-7EBAB6616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2849"/>
            <a:ext cx="12192000" cy="605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0793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2D47D2-0703-0875-7CFE-F462F4DAE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99A60B2-E263-C81D-78EB-017129D6D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2849"/>
            <a:ext cx="12192000" cy="60523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B5A2837-F897-D89A-7465-4EE702528973}"/>
              </a:ext>
            </a:extLst>
          </p:cNvPr>
          <p:cNvSpPr/>
          <p:nvPr/>
        </p:nvSpPr>
        <p:spPr>
          <a:xfrm>
            <a:off x="671885" y="3306702"/>
            <a:ext cx="1578334" cy="2445026"/>
          </a:xfrm>
          <a:prstGeom prst="rect">
            <a:avLst/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peech Bubble: Rectangle 2">
            <a:extLst>
              <a:ext uri="{FF2B5EF4-FFF2-40B4-BE49-F238E27FC236}">
                <a16:creationId xmlns:a16="http://schemas.microsoft.com/office/drawing/2014/main" id="{150B12BE-C330-F256-4B54-E949A7BD705E}"/>
              </a:ext>
            </a:extLst>
          </p:cNvPr>
          <p:cNvSpPr/>
          <p:nvPr/>
        </p:nvSpPr>
        <p:spPr>
          <a:xfrm>
            <a:off x="277906" y="842682"/>
            <a:ext cx="2702859" cy="1281953"/>
          </a:xfrm>
          <a:prstGeom prst="wedgeRectCallout">
            <a:avLst>
              <a:gd name="adj1" fmla="val -14671"/>
              <a:gd name="adj2" fmla="val 17299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Driver </a:t>
            </a:r>
            <a:r>
              <a:rPr lang="en-US" dirty="0" err="1"/>
              <a:t>va</a:t>
            </a:r>
            <a:r>
              <a:rPr lang="en-US" dirty="0"/>
              <a:t> in memory swap.</a:t>
            </a:r>
          </a:p>
          <a:p>
            <a:pPr algn="ctr"/>
            <a:r>
              <a:rPr lang="en-US" dirty="0"/>
              <a:t>(driver con 8GB RAM)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820938-C933-28FA-9610-686D03AAC75C}"/>
              </a:ext>
            </a:extLst>
          </p:cNvPr>
          <p:cNvSpPr/>
          <p:nvPr/>
        </p:nvSpPr>
        <p:spPr>
          <a:xfrm>
            <a:off x="2290020" y="3306702"/>
            <a:ext cx="1682540" cy="2445026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4F723BFA-1E00-E9B4-FD6B-054F76A9885A}"/>
              </a:ext>
            </a:extLst>
          </p:cNvPr>
          <p:cNvSpPr/>
          <p:nvPr/>
        </p:nvSpPr>
        <p:spPr>
          <a:xfrm>
            <a:off x="3388658" y="614082"/>
            <a:ext cx="3200400" cy="1281953"/>
          </a:xfrm>
          <a:prstGeom prst="wedgeRectCallout">
            <a:avLst>
              <a:gd name="adj1" fmla="val -49965"/>
              <a:gd name="adj2" fmla="val 24222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Driver </a:t>
            </a:r>
            <a:r>
              <a:rPr lang="en-US" dirty="0" err="1"/>
              <a:t>va</a:t>
            </a:r>
            <a:r>
              <a:rPr lang="en-US" dirty="0"/>
              <a:t> in memory swap, </a:t>
            </a:r>
            <a:r>
              <a:rPr lang="en-US" dirty="0" err="1"/>
              <a:t>minore</a:t>
            </a:r>
            <a:r>
              <a:rPr lang="en-US" dirty="0"/>
              <a:t> rispetto a prima</a:t>
            </a:r>
          </a:p>
          <a:p>
            <a:pPr algn="ctr"/>
            <a:r>
              <a:rPr lang="en-US" dirty="0"/>
              <a:t>(driver con 16GB RAM)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DBE462-9EB8-183C-D720-2E12639E6441}"/>
              </a:ext>
            </a:extLst>
          </p:cNvPr>
          <p:cNvSpPr/>
          <p:nvPr/>
        </p:nvSpPr>
        <p:spPr>
          <a:xfrm>
            <a:off x="4053840" y="3306702"/>
            <a:ext cx="8044031" cy="2445026"/>
          </a:xfrm>
          <a:prstGeom prst="rect">
            <a:avLst/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DB28C8F3-1309-2824-118E-2051804BC8F2}"/>
              </a:ext>
            </a:extLst>
          </p:cNvPr>
          <p:cNvSpPr/>
          <p:nvPr/>
        </p:nvSpPr>
        <p:spPr>
          <a:xfrm>
            <a:off x="902745" y="5823155"/>
            <a:ext cx="3200400" cy="1281953"/>
          </a:xfrm>
          <a:prstGeom prst="wedgeRectCallout">
            <a:avLst>
              <a:gd name="adj1" fmla="val 61464"/>
              <a:gd name="adj2" fmla="val -7677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Dimensionamento</a:t>
            </a:r>
            <a:r>
              <a:rPr lang="en-US" dirty="0"/>
              <a:t> </a:t>
            </a:r>
            <a:r>
              <a:rPr lang="en-US" dirty="0" err="1"/>
              <a:t>corretto</a:t>
            </a:r>
            <a:r>
              <a:rPr lang="en-US" dirty="0"/>
              <a:t> (driver con 30.5GB RAM)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48F1BB77-6DD8-4062-BF02-A09C73E5C320}"/>
              </a:ext>
            </a:extLst>
          </p:cNvPr>
          <p:cNvSpPr/>
          <p:nvPr/>
        </p:nvSpPr>
        <p:spPr>
          <a:xfrm>
            <a:off x="7288305" y="830403"/>
            <a:ext cx="3200400" cy="1281953"/>
          </a:xfrm>
          <a:prstGeom prst="wedgeRectCallout">
            <a:avLst>
              <a:gd name="adj1" fmla="val -147107"/>
              <a:gd name="adj2" fmla="val 28620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tempi non </a:t>
            </a:r>
            <a:r>
              <a:rPr lang="en-US" dirty="0" err="1"/>
              <a:t>sembrano</a:t>
            </a:r>
            <a:r>
              <a:rPr lang="en-US" dirty="0"/>
              <a:t> </a:t>
            </a:r>
            <a:r>
              <a:rPr lang="en-US" dirty="0" err="1"/>
              <a:t>essere</a:t>
            </a:r>
            <a:r>
              <a:rPr lang="en-US" dirty="0"/>
              <a:t> </a:t>
            </a:r>
            <a:r>
              <a:rPr lang="en-US" dirty="0" err="1"/>
              <a:t>legati</a:t>
            </a:r>
            <a:r>
              <a:rPr lang="en-US" dirty="0"/>
              <a:t> a leak, </a:t>
            </a:r>
            <a:r>
              <a:rPr lang="en-US" dirty="0" err="1"/>
              <a:t>riavviare</a:t>
            </a:r>
            <a:r>
              <a:rPr lang="en-US" dirty="0"/>
              <a:t> il cluster non ha </a:t>
            </a:r>
            <a:r>
              <a:rPr lang="en-US" dirty="0" err="1"/>
              <a:t>portato</a:t>
            </a:r>
            <a:r>
              <a:rPr lang="en-US" dirty="0"/>
              <a:t> a </a:t>
            </a:r>
            <a:r>
              <a:rPr lang="en-US" dirty="0" err="1"/>
              <a:t>cambiamenti</a:t>
            </a:r>
            <a:endParaRPr lang="en-US" dirty="0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EA160331-C9C6-B1E3-CCC4-70D6D18978A3}"/>
              </a:ext>
            </a:extLst>
          </p:cNvPr>
          <p:cNvSpPr/>
          <p:nvPr/>
        </p:nvSpPr>
        <p:spPr>
          <a:xfrm>
            <a:off x="7288305" y="830402"/>
            <a:ext cx="3200400" cy="1281953"/>
          </a:xfrm>
          <a:prstGeom prst="wedgeRectCallout">
            <a:avLst>
              <a:gd name="adj1" fmla="val -121553"/>
              <a:gd name="adj2" fmla="val 29413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tempi non </a:t>
            </a:r>
            <a:r>
              <a:rPr lang="en-US" dirty="0" err="1"/>
              <a:t>sembrano</a:t>
            </a:r>
            <a:r>
              <a:rPr lang="en-US" dirty="0"/>
              <a:t> </a:t>
            </a:r>
            <a:r>
              <a:rPr lang="en-US" dirty="0" err="1"/>
              <a:t>essere</a:t>
            </a:r>
            <a:r>
              <a:rPr lang="en-US" dirty="0"/>
              <a:t> </a:t>
            </a:r>
            <a:r>
              <a:rPr lang="en-US" dirty="0" err="1"/>
              <a:t>legati</a:t>
            </a:r>
            <a:r>
              <a:rPr lang="en-US" dirty="0"/>
              <a:t> a leak, </a:t>
            </a:r>
            <a:r>
              <a:rPr lang="en-US" dirty="0" err="1"/>
              <a:t>riavviare</a:t>
            </a:r>
            <a:r>
              <a:rPr lang="en-US" dirty="0"/>
              <a:t> il cluster non ha </a:t>
            </a:r>
            <a:r>
              <a:rPr lang="en-US" dirty="0" err="1"/>
              <a:t>portato</a:t>
            </a:r>
            <a:r>
              <a:rPr lang="en-US" dirty="0"/>
              <a:t> a </a:t>
            </a:r>
            <a:r>
              <a:rPr lang="en-US" dirty="0" err="1"/>
              <a:t>cambiamenti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5472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FFC35-80C7-A20A-E22B-AF0E11A4D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19B0DBD-53F6-E7D1-CE66-5A5B0FD6B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965"/>
            <a:ext cx="12192000" cy="605607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B3B6895-0954-3462-9ACF-438BB973B9DB}"/>
              </a:ext>
            </a:extLst>
          </p:cNvPr>
          <p:cNvSpPr/>
          <p:nvPr/>
        </p:nvSpPr>
        <p:spPr>
          <a:xfrm>
            <a:off x="740620" y="6439406"/>
            <a:ext cx="7829340" cy="382168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Checkpoint </a:t>
            </a:r>
            <a:r>
              <a:rPr lang="en-US" dirty="0" err="1">
                <a:solidFill>
                  <a:schemeClr val="tx1"/>
                </a:solidFill>
              </a:rPr>
              <a:t>ogni</a:t>
            </a:r>
            <a:r>
              <a:rPr lang="en-US" dirty="0">
                <a:solidFill>
                  <a:schemeClr val="tx1"/>
                </a:solidFill>
              </a:rPr>
              <a:t> 5K write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10BF6DE-E54F-3223-D933-2AD2F39E5C09}"/>
              </a:ext>
            </a:extLst>
          </p:cNvPr>
          <p:cNvSpPr txBox="1"/>
          <p:nvPr/>
        </p:nvSpPr>
        <p:spPr>
          <a:xfrm>
            <a:off x="370840" y="91440"/>
            <a:ext cx="6255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Checkpoint poco </a:t>
            </a:r>
            <a:r>
              <a:rPr lang="en-US" dirty="0" err="1"/>
              <a:t>frequente</a:t>
            </a:r>
            <a:r>
              <a:rPr lang="en-US" dirty="0"/>
              <a:t> (</a:t>
            </a:r>
            <a:r>
              <a:rPr lang="en-US" dirty="0" err="1"/>
              <a:t>sx</a:t>
            </a:r>
            <a:r>
              <a:rPr lang="en-US" dirty="0"/>
              <a:t>) vs </a:t>
            </a:r>
            <a:r>
              <a:rPr lang="en-US" dirty="0" err="1"/>
              <a:t>frequente</a:t>
            </a:r>
            <a:r>
              <a:rPr lang="en-US" dirty="0"/>
              <a:t> (dx) – NO OPTIMIZE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D222B6-7DB2-52F1-4B31-A440851205B1}"/>
              </a:ext>
            </a:extLst>
          </p:cNvPr>
          <p:cNvSpPr/>
          <p:nvPr/>
        </p:nvSpPr>
        <p:spPr>
          <a:xfrm>
            <a:off x="9579820" y="6439406"/>
            <a:ext cx="2551220" cy="382168"/>
          </a:xfrm>
          <a:prstGeom prst="rect">
            <a:avLst/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Checkpoint </a:t>
            </a:r>
            <a:r>
              <a:rPr lang="en-US" dirty="0" err="1">
                <a:solidFill>
                  <a:schemeClr val="tx1"/>
                </a:solidFill>
              </a:rPr>
              <a:t>ogni</a:t>
            </a:r>
            <a:r>
              <a:rPr lang="en-US" dirty="0">
                <a:solidFill>
                  <a:schemeClr val="tx1"/>
                </a:solidFill>
              </a:rPr>
              <a:t> 1K write</a:t>
            </a:r>
          </a:p>
        </p:txBody>
      </p:sp>
    </p:spTree>
    <p:extLst>
      <p:ext uri="{BB962C8B-B14F-4D97-AF65-F5344CB8AC3E}">
        <p14:creationId xmlns:p14="http://schemas.microsoft.com/office/powerpoint/2010/main" val="23260332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49B6A-F213-78B3-39A5-7BE84996C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BC96C0C-DF23-B9A6-8DDB-91AB96E3D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1133"/>
            <a:ext cx="12192000" cy="607573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961DD4E-0157-2943-0637-794125983D1A}"/>
              </a:ext>
            </a:extLst>
          </p:cNvPr>
          <p:cNvSpPr/>
          <p:nvPr/>
        </p:nvSpPr>
        <p:spPr>
          <a:xfrm>
            <a:off x="740620" y="6439406"/>
            <a:ext cx="7829340" cy="382168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Checkpoint </a:t>
            </a:r>
            <a:r>
              <a:rPr lang="en-US" dirty="0" err="1">
                <a:solidFill>
                  <a:schemeClr val="tx1"/>
                </a:solidFill>
              </a:rPr>
              <a:t>ogni</a:t>
            </a:r>
            <a:r>
              <a:rPr lang="en-US" dirty="0">
                <a:solidFill>
                  <a:schemeClr val="tx1"/>
                </a:solidFill>
              </a:rPr>
              <a:t> 5K write</a:t>
            </a:r>
          </a:p>
        </p:txBody>
      </p:sp>
      <p:sp>
        <p:nvSpPr>
          <p:cNvPr id="35" name="Arrow: Up-Down 34">
            <a:extLst>
              <a:ext uri="{FF2B5EF4-FFF2-40B4-BE49-F238E27FC236}">
                <a16:creationId xmlns:a16="http://schemas.microsoft.com/office/drawing/2014/main" id="{2F55E257-8DD3-B3FC-C1A0-C9178EF98027}"/>
              </a:ext>
            </a:extLst>
          </p:cNvPr>
          <p:cNvSpPr/>
          <p:nvPr/>
        </p:nvSpPr>
        <p:spPr>
          <a:xfrm>
            <a:off x="2176780" y="3538371"/>
            <a:ext cx="513080" cy="1605280"/>
          </a:xfrm>
          <a:prstGeom prst="up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Speech Bubble: Rectangle 35">
            <a:extLst>
              <a:ext uri="{FF2B5EF4-FFF2-40B4-BE49-F238E27FC236}">
                <a16:creationId xmlns:a16="http://schemas.microsoft.com/office/drawing/2014/main" id="{2FBAAE91-8EDA-D450-BFA0-22A12CD168C9}"/>
              </a:ext>
            </a:extLst>
          </p:cNvPr>
          <p:cNvSpPr/>
          <p:nvPr/>
        </p:nvSpPr>
        <p:spPr>
          <a:xfrm>
            <a:off x="157480" y="2169666"/>
            <a:ext cx="1915160" cy="1082040"/>
          </a:xfrm>
          <a:prstGeom prst="wedgeRectCallout">
            <a:avLst>
              <a:gd name="adj1" fmla="val 60352"/>
              <a:gd name="adj2" fmla="val 16066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Questo</a:t>
            </a:r>
            <a:r>
              <a:rPr lang="en-US" dirty="0"/>
              <a:t> gap è </a:t>
            </a:r>
            <a:r>
              <a:rPr lang="en-US" dirty="0" err="1"/>
              <a:t>lecito</a:t>
            </a:r>
            <a:r>
              <a:rPr lang="en-US" dirty="0"/>
              <a:t>, write non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accedere</a:t>
            </a:r>
            <a:r>
              <a:rPr lang="en-US" dirty="0"/>
              <a:t> a file </a:t>
            </a:r>
            <a:r>
              <a:rPr lang="en-US" dirty="0" err="1"/>
              <a:t>dati</a:t>
            </a:r>
            <a:endParaRPr lang="en-US" dirty="0"/>
          </a:p>
        </p:txBody>
      </p:sp>
      <p:sp>
        <p:nvSpPr>
          <p:cNvPr id="2" name="Arrow: Up-Down 1">
            <a:extLst>
              <a:ext uri="{FF2B5EF4-FFF2-40B4-BE49-F238E27FC236}">
                <a16:creationId xmlns:a16="http://schemas.microsoft.com/office/drawing/2014/main" id="{E657EA58-00D8-5E29-2A16-B1761212094E}"/>
              </a:ext>
            </a:extLst>
          </p:cNvPr>
          <p:cNvSpPr/>
          <p:nvPr/>
        </p:nvSpPr>
        <p:spPr>
          <a:xfrm>
            <a:off x="9161780" y="2496820"/>
            <a:ext cx="513080" cy="2484120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peech Bubble: Rectangle 2">
            <a:extLst>
              <a:ext uri="{FF2B5EF4-FFF2-40B4-BE49-F238E27FC236}">
                <a16:creationId xmlns:a16="http://schemas.microsoft.com/office/drawing/2014/main" id="{5473FE29-65CD-C0C0-5C88-F71BDCF5C28B}"/>
              </a:ext>
            </a:extLst>
          </p:cNvPr>
          <p:cNvSpPr/>
          <p:nvPr/>
        </p:nvSpPr>
        <p:spPr>
          <a:xfrm>
            <a:off x="9692640" y="265682"/>
            <a:ext cx="2611120" cy="1823413"/>
          </a:xfrm>
          <a:prstGeom prst="wedgeRectCallout">
            <a:avLst>
              <a:gd name="adj1" fmla="val -53442"/>
              <a:gd name="adj2" fmla="val 14794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 query è </a:t>
            </a:r>
            <a:r>
              <a:rPr lang="en-US" dirty="0" err="1"/>
              <a:t>uguale</a:t>
            </a:r>
            <a:r>
              <a:rPr lang="en-US" dirty="0"/>
              <a:t> e </a:t>
            </a:r>
            <a:r>
              <a:rPr lang="en-US" dirty="0" err="1"/>
              <a:t>sugli</a:t>
            </a:r>
            <a:r>
              <a:rPr lang="en-US" dirty="0"/>
              <a:t> </a:t>
            </a:r>
            <a:r>
              <a:rPr lang="en-US" dirty="0" err="1"/>
              <a:t>stessi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, non </a:t>
            </a:r>
            <a:r>
              <a:rPr lang="en-US" dirty="0" err="1"/>
              <a:t>capiamo</a:t>
            </a:r>
            <a:r>
              <a:rPr lang="en-US" dirty="0"/>
              <a:t> il gap. Nel WE </a:t>
            </a:r>
            <a:r>
              <a:rPr lang="en-US" dirty="0" err="1"/>
              <a:t>vorremmo</a:t>
            </a:r>
            <a:r>
              <a:rPr lang="en-US" dirty="0"/>
              <a:t> </a:t>
            </a:r>
            <a:r>
              <a:rPr lang="en-US" dirty="0" err="1"/>
              <a:t>ri-eseguire</a:t>
            </a:r>
            <a:r>
              <a:rPr lang="en-US" dirty="0"/>
              <a:t> tutti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flussi</a:t>
            </a:r>
            <a:r>
              <a:rPr lang="en-US" dirty="0"/>
              <a:t> per </a:t>
            </a:r>
            <a:r>
              <a:rPr lang="en-US" dirty="0" err="1"/>
              <a:t>verificare</a:t>
            </a:r>
            <a:r>
              <a:rPr lang="en-US" dirty="0"/>
              <a:t> la </a:t>
            </a:r>
            <a:r>
              <a:rPr lang="en-US" dirty="0" err="1"/>
              <a:t>consistenza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63C0882-E8EA-BD86-97DB-2B1D5669CCCC}"/>
              </a:ext>
            </a:extLst>
          </p:cNvPr>
          <p:cNvCxnSpPr/>
          <p:nvPr/>
        </p:nvCxnSpPr>
        <p:spPr>
          <a:xfrm>
            <a:off x="8961120" y="2453640"/>
            <a:ext cx="914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2298BFB-9B21-590B-C8FC-77C671F7FE9A}"/>
              </a:ext>
            </a:extLst>
          </p:cNvPr>
          <p:cNvCxnSpPr/>
          <p:nvPr/>
        </p:nvCxnSpPr>
        <p:spPr>
          <a:xfrm>
            <a:off x="9006840" y="5024120"/>
            <a:ext cx="914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2A37940-7FB7-A858-49E3-C5C6BF5C1F79}"/>
              </a:ext>
            </a:extLst>
          </p:cNvPr>
          <p:cNvCxnSpPr>
            <a:cxnSpLocks/>
          </p:cNvCxnSpPr>
          <p:nvPr/>
        </p:nvCxnSpPr>
        <p:spPr>
          <a:xfrm flipV="1">
            <a:off x="4373880" y="5262880"/>
            <a:ext cx="0" cy="1930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7F9B4363-C798-0E1C-2C06-257BDE799C67}"/>
              </a:ext>
            </a:extLst>
          </p:cNvPr>
          <p:cNvSpPr/>
          <p:nvPr/>
        </p:nvSpPr>
        <p:spPr>
          <a:xfrm>
            <a:off x="4201160" y="3647439"/>
            <a:ext cx="3881120" cy="733043"/>
          </a:xfrm>
          <a:prstGeom prst="wedgeRectCallout">
            <a:avLst>
              <a:gd name="adj1" fmla="val -41634"/>
              <a:gd name="adj2" fmla="val 17638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 log è </a:t>
            </a:r>
            <a:r>
              <a:rPr lang="en-US" dirty="0" err="1"/>
              <a:t>gestito</a:t>
            </a:r>
            <a:r>
              <a:rPr lang="en-US" dirty="0"/>
              <a:t> male, la write di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tupla</a:t>
            </a:r>
            <a:r>
              <a:rPr lang="en-US" dirty="0"/>
              <a:t> </a:t>
            </a:r>
            <a:r>
              <a:rPr lang="en-US" dirty="0" err="1"/>
              <a:t>può</a:t>
            </a:r>
            <a:r>
              <a:rPr lang="en-US" dirty="0"/>
              <a:t> </a:t>
            </a:r>
            <a:r>
              <a:rPr lang="en-US" dirty="0" err="1"/>
              <a:t>richiedere</a:t>
            </a:r>
            <a:r>
              <a:rPr lang="en-US" dirty="0"/>
              <a:t> 10 secondi!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F56603-2DA3-B466-4B36-8AE8E812D5FE}"/>
              </a:ext>
            </a:extLst>
          </p:cNvPr>
          <p:cNvSpPr/>
          <p:nvPr/>
        </p:nvSpPr>
        <p:spPr>
          <a:xfrm>
            <a:off x="9310580" y="6439406"/>
            <a:ext cx="2551220" cy="382168"/>
          </a:xfrm>
          <a:prstGeom prst="rect">
            <a:avLst/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Checkpoint </a:t>
            </a:r>
            <a:r>
              <a:rPr lang="en-US" dirty="0" err="1">
                <a:solidFill>
                  <a:schemeClr val="tx1"/>
                </a:solidFill>
              </a:rPr>
              <a:t>ogni</a:t>
            </a:r>
            <a:r>
              <a:rPr lang="en-US" dirty="0">
                <a:solidFill>
                  <a:schemeClr val="tx1"/>
                </a:solidFill>
              </a:rPr>
              <a:t> 1K write</a:t>
            </a:r>
          </a:p>
        </p:txBody>
      </p:sp>
    </p:spTree>
    <p:extLst>
      <p:ext uri="{BB962C8B-B14F-4D97-AF65-F5344CB8AC3E}">
        <p14:creationId xmlns:p14="http://schemas.microsoft.com/office/powerpoint/2010/main" val="160696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4B2C5-552A-45E9-8586-6B56BFCAD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DeltaTables</a:t>
            </a:r>
            <a:r>
              <a:rPr lang="en-US" dirty="0"/>
              <a:t> (checkpoint e optimize)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0D131-E972-4C80-8ACA-368FD882A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Checking out the performance of write and read with respect to CHECKOUT and OPTIMIZE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Doing </a:t>
            </a:r>
            <a:r>
              <a:rPr lang="en-US" sz="2000" dirty="0" err="1"/>
              <a:t>chekpoint</a:t>
            </a:r>
            <a:r>
              <a:rPr lang="en-US" sz="2000" dirty="0"/>
              <a:t>/optimize frequently speeds up READ/WITE time</a:t>
            </a:r>
          </a:p>
          <a:p>
            <a:pPr lvl="1"/>
            <a:r>
              <a:rPr lang="en-US" sz="2000" dirty="0"/>
              <a:t>The management cost of checkpoint/optimize is lower than the decrease in performance for READ/WRITE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2A6D91-5303-42A9-81EC-3A41D839D0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040"/>
          <a:stretch/>
        </p:blipFill>
        <p:spPr>
          <a:xfrm>
            <a:off x="6391747" y="2726399"/>
            <a:ext cx="5232903" cy="28882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7F94DC-01BC-47D4-8211-510C4A3345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919"/>
          <a:stretch/>
        </p:blipFill>
        <p:spPr>
          <a:xfrm>
            <a:off x="567350" y="2755059"/>
            <a:ext cx="5062685" cy="283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414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04EEF-CA05-D2C0-9FA9-B3B42D98B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E6B2DC-508E-F612-841D-CAC39AE37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1133"/>
            <a:ext cx="12192000" cy="607573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49C7F86-BA9A-3A1E-F14A-63B16DB3D7FA}"/>
              </a:ext>
            </a:extLst>
          </p:cNvPr>
          <p:cNvSpPr/>
          <p:nvPr/>
        </p:nvSpPr>
        <p:spPr>
          <a:xfrm>
            <a:off x="740620" y="6439406"/>
            <a:ext cx="7829340" cy="382168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Checkpoint </a:t>
            </a:r>
            <a:r>
              <a:rPr lang="en-US" dirty="0" err="1">
                <a:solidFill>
                  <a:schemeClr val="tx1"/>
                </a:solidFill>
              </a:rPr>
              <a:t>ogni</a:t>
            </a:r>
            <a:r>
              <a:rPr lang="en-US" dirty="0">
                <a:solidFill>
                  <a:schemeClr val="tx1"/>
                </a:solidFill>
              </a:rPr>
              <a:t> 5K write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9A430DB-E7A9-9C42-01DB-2FED7B277B90}"/>
              </a:ext>
            </a:extLst>
          </p:cNvPr>
          <p:cNvSpPr/>
          <p:nvPr/>
        </p:nvSpPr>
        <p:spPr>
          <a:xfrm>
            <a:off x="9579820" y="6439406"/>
            <a:ext cx="2551220" cy="382168"/>
          </a:xfrm>
          <a:prstGeom prst="rect">
            <a:avLst/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Checkpoint </a:t>
            </a:r>
            <a:r>
              <a:rPr lang="en-US" dirty="0" err="1">
                <a:solidFill>
                  <a:schemeClr val="tx1"/>
                </a:solidFill>
              </a:rPr>
              <a:t>ogni</a:t>
            </a:r>
            <a:r>
              <a:rPr lang="en-US" dirty="0">
                <a:solidFill>
                  <a:schemeClr val="tx1"/>
                </a:solidFill>
              </a:rPr>
              <a:t> 1K write</a:t>
            </a:r>
          </a:p>
        </p:txBody>
      </p:sp>
      <p:sp>
        <p:nvSpPr>
          <p:cNvPr id="33" name="Speech Bubble: Rectangle 32">
            <a:extLst>
              <a:ext uri="{FF2B5EF4-FFF2-40B4-BE49-F238E27FC236}">
                <a16:creationId xmlns:a16="http://schemas.microsoft.com/office/drawing/2014/main" id="{11DE5487-3D17-F747-DC81-699D35649BB1}"/>
              </a:ext>
            </a:extLst>
          </p:cNvPr>
          <p:cNvSpPr/>
          <p:nvPr/>
        </p:nvSpPr>
        <p:spPr>
          <a:xfrm>
            <a:off x="5156200" y="3532123"/>
            <a:ext cx="2103120" cy="1082040"/>
          </a:xfrm>
          <a:prstGeom prst="wedgeRectCallout">
            <a:avLst>
              <a:gd name="adj1" fmla="val -78856"/>
              <a:gd name="adj2" fmla="val 11755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Questi</a:t>
            </a:r>
            <a:r>
              <a:rPr lang="en-US" dirty="0"/>
              <a:t> </a:t>
            </a:r>
            <a:r>
              <a:rPr lang="en-US" dirty="0" err="1"/>
              <a:t>scalini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in </a:t>
            </a:r>
            <a:r>
              <a:rPr lang="en-US" dirty="0" err="1"/>
              <a:t>concomitanza</a:t>
            </a:r>
            <a:r>
              <a:rPr lang="en-US" dirty="0"/>
              <a:t> con il checkpoint</a:t>
            </a:r>
          </a:p>
        </p:txBody>
      </p:sp>
      <p:sp>
        <p:nvSpPr>
          <p:cNvPr id="34" name="Speech Bubble: Rectangle 33">
            <a:extLst>
              <a:ext uri="{FF2B5EF4-FFF2-40B4-BE49-F238E27FC236}">
                <a16:creationId xmlns:a16="http://schemas.microsoft.com/office/drawing/2014/main" id="{FEDF2A67-C265-A1C7-81D1-4A03E69C74E3}"/>
              </a:ext>
            </a:extLst>
          </p:cNvPr>
          <p:cNvSpPr/>
          <p:nvPr/>
        </p:nvSpPr>
        <p:spPr>
          <a:xfrm>
            <a:off x="2397760" y="667003"/>
            <a:ext cx="2865120" cy="1082040"/>
          </a:xfrm>
          <a:prstGeom prst="wedgeRectCallout">
            <a:avLst>
              <a:gd name="adj1" fmla="val 29851"/>
              <a:gd name="adj2" fmla="val 17517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Dopo il checkpoint la query prima </a:t>
            </a:r>
            <a:r>
              <a:rPr lang="en-US" dirty="0" err="1"/>
              <a:t>migliorano</a:t>
            </a:r>
            <a:r>
              <a:rPr lang="en-US" dirty="0"/>
              <a:t>, poi </a:t>
            </a:r>
            <a:r>
              <a:rPr lang="en-US" dirty="0" err="1"/>
              <a:t>peggiorano</a:t>
            </a:r>
            <a:r>
              <a:rPr lang="en-US" dirty="0"/>
              <a:t> di molto</a:t>
            </a:r>
          </a:p>
        </p:txBody>
      </p:sp>
      <p:sp>
        <p:nvSpPr>
          <p:cNvPr id="37" name="Speech Bubble: Rectangle 36">
            <a:extLst>
              <a:ext uri="{FF2B5EF4-FFF2-40B4-BE49-F238E27FC236}">
                <a16:creationId xmlns:a16="http://schemas.microsoft.com/office/drawing/2014/main" id="{3B26EE1B-6E1B-197C-C4AC-1F0CBC88256C}"/>
              </a:ext>
            </a:extLst>
          </p:cNvPr>
          <p:cNvSpPr/>
          <p:nvPr/>
        </p:nvSpPr>
        <p:spPr>
          <a:xfrm>
            <a:off x="-1209040" y="5775960"/>
            <a:ext cx="2865120" cy="1082040"/>
          </a:xfrm>
          <a:prstGeom prst="wedgeRectCallout">
            <a:avLst>
              <a:gd name="adj1" fmla="val 89957"/>
              <a:gd name="adj2" fmla="val -86327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Trend </a:t>
            </a:r>
            <a:r>
              <a:rPr lang="en-US" dirty="0" err="1"/>
              <a:t>crescente</a:t>
            </a:r>
            <a:r>
              <a:rPr lang="en-US" dirty="0"/>
              <a:t> </a:t>
            </a:r>
            <a:r>
              <a:rPr lang="en-US" dirty="0" err="1"/>
              <a:t>spiegabile</a:t>
            </a:r>
            <a:r>
              <a:rPr lang="en-US" dirty="0"/>
              <a:t> come </a:t>
            </a:r>
            <a:r>
              <a:rPr lang="en-US" dirty="0" err="1"/>
              <a:t>aumento</a:t>
            </a:r>
            <a:r>
              <a:rPr lang="en-US" dirty="0"/>
              <a:t> di file di log (e </a:t>
            </a:r>
            <a:r>
              <a:rPr lang="en-US" dirty="0" err="1"/>
              <a:t>dati</a:t>
            </a:r>
            <a:r>
              <a:rPr lang="en-US" dirty="0"/>
              <a:t> da </a:t>
            </a:r>
            <a:r>
              <a:rPr lang="en-US" dirty="0" err="1"/>
              <a:t>leggere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190518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5C243-18AD-4F3E-9C6B-73D7CBFC5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Conclusioni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8EDBF-38E0-9487-C6B4-42505E0F6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Checkpoint</a:t>
            </a:r>
            <a:r>
              <a:rPr lang="en-US" sz="2400" dirty="0"/>
              <a:t>: non </a:t>
            </a:r>
            <a:r>
              <a:rPr lang="en-US" sz="2400" dirty="0" err="1"/>
              <a:t>agisce</a:t>
            </a:r>
            <a:r>
              <a:rPr lang="en-US" sz="2400" dirty="0"/>
              <a:t> sui file parquet (</a:t>
            </a:r>
            <a:r>
              <a:rPr lang="en-US" sz="2400" dirty="0" err="1"/>
              <a:t>dati</a:t>
            </a:r>
            <a:r>
              <a:rPr lang="en-US" sz="2400" dirty="0"/>
              <a:t>), ma </a:t>
            </a:r>
            <a:r>
              <a:rPr lang="en-US" sz="2400" dirty="0" err="1"/>
              <a:t>aggiunge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tupla</a:t>
            </a:r>
            <a:r>
              <a:rPr lang="en-US" sz="2400" dirty="0"/>
              <a:t> di log </a:t>
            </a:r>
            <a:r>
              <a:rPr lang="en-US" sz="2400" dirty="0" err="1"/>
              <a:t>che</a:t>
            </a:r>
            <a:r>
              <a:rPr lang="en-US" sz="2400" dirty="0"/>
              <a:t> reassume lo </a:t>
            </a:r>
            <a:r>
              <a:rPr lang="en-US" sz="2400" dirty="0" err="1"/>
              <a:t>stato</a:t>
            </a:r>
            <a:r>
              <a:rPr lang="en-US" sz="2400" dirty="0"/>
              <a:t> </a:t>
            </a:r>
            <a:r>
              <a:rPr lang="en-US" sz="2400" dirty="0" err="1"/>
              <a:t>corrente</a:t>
            </a:r>
            <a:r>
              <a:rPr lang="en-US" sz="2400" dirty="0"/>
              <a:t> </a:t>
            </a:r>
            <a:r>
              <a:rPr lang="en-US" sz="2400" dirty="0" err="1"/>
              <a:t>della</a:t>
            </a:r>
            <a:r>
              <a:rPr lang="en-US" sz="2400" dirty="0"/>
              <a:t> </a:t>
            </a:r>
            <a:r>
              <a:rPr lang="en-US" sz="2400" dirty="0" err="1"/>
              <a:t>tabella</a:t>
            </a:r>
            <a:r>
              <a:rPr lang="en-US" sz="2400" dirty="0"/>
              <a:t> (</a:t>
            </a:r>
            <a:r>
              <a:rPr lang="en-US" sz="2400" dirty="0" err="1"/>
              <a:t>cioè</a:t>
            </a:r>
            <a:r>
              <a:rPr lang="en-US" sz="2400" dirty="0"/>
              <a:t> </a:t>
            </a:r>
            <a:r>
              <a:rPr lang="en-US" sz="2400" dirty="0" err="1"/>
              <a:t>quali</a:t>
            </a:r>
            <a:r>
              <a:rPr lang="en-US" sz="2400" dirty="0"/>
              <a:t> file parquet la </a:t>
            </a:r>
            <a:r>
              <a:rPr lang="en-US" sz="2400" dirty="0" err="1"/>
              <a:t>compongono</a:t>
            </a:r>
            <a:r>
              <a:rPr lang="en-US" sz="2400" dirty="0"/>
              <a:t>) </a:t>
            </a:r>
            <a:r>
              <a:rPr lang="en-US" sz="2400" dirty="0" err="1"/>
              <a:t>così</a:t>
            </a:r>
            <a:r>
              <a:rPr lang="en-US" sz="2400" dirty="0"/>
              <a:t> </a:t>
            </a:r>
            <a:r>
              <a:rPr lang="en-US" sz="2400" dirty="0" err="1"/>
              <a:t>che</a:t>
            </a:r>
            <a:r>
              <a:rPr lang="en-US" sz="2400" dirty="0"/>
              <a:t> chi </a:t>
            </a:r>
            <a:r>
              <a:rPr lang="en-US" sz="2400" dirty="0" err="1"/>
              <a:t>legge</a:t>
            </a:r>
            <a:r>
              <a:rPr lang="en-US" sz="2400" dirty="0"/>
              <a:t> il log non </a:t>
            </a:r>
            <a:r>
              <a:rPr lang="en-US" sz="2400" dirty="0" err="1"/>
              <a:t>debba</a:t>
            </a:r>
            <a:r>
              <a:rPr lang="en-US" sz="2400" dirty="0"/>
              <a:t> </a:t>
            </a:r>
            <a:r>
              <a:rPr lang="en-US" sz="2400" dirty="0" err="1"/>
              <a:t>scorrerlo</a:t>
            </a:r>
            <a:r>
              <a:rPr lang="en-US" sz="2400" dirty="0"/>
              <a:t> a </a:t>
            </a:r>
            <a:r>
              <a:rPr lang="en-US" sz="2400" dirty="0" err="1"/>
              <a:t>partire</a:t>
            </a:r>
            <a:r>
              <a:rPr lang="en-US" sz="2400" dirty="0"/>
              <a:t> dal checkpoint </a:t>
            </a:r>
            <a:r>
              <a:rPr lang="en-US" sz="2400" dirty="0" err="1"/>
              <a:t>precedente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Se log </a:t>
            </a:r>
            <a:r>
              <a:rPr lang="en-US" sz="2400" dirty="0" err="1"/>
              <a:t>gestito</a:t>
            </a:r>
            <a:r>
              <a:rPr lang="en-US" sz="2400" dirty="0"/>
              <a:t> male (molto </a:t>
            </a:r>
            <a:r>
              <a:rPr lang="en-US" sz="2400" dirty="0" err="1"/>
              <a:t>lungo</a:t>
            </a:r>
            <a:r>
              <a:rPr lang="en-US" sz="2400" dirty="0"/>
              <a:t>) </a:t>
            </a:r>
            <a:r>
              <a:rPr lang="en-US" sz="2400" dirty="0" err="1"/>
              <a:t>perché</a:t>
            </a:r>
            <a:r>
              <a:rPr lang="en-US" sz="2400" dirty="0"/>
              <a:t> non </a:t>
            </a:r>
            <a:r>
              <a:rPr lang="en-US" sz="2400" dirty="0" err="1"/>
              <a:t>faccio</a:t>
            </a:r>
            <a:r>
              <a:rPr lang="en-US" sz="2400" dirty="0"/>
              <a:t> checkpoint</a:t>
            </a:r>
          </a:p>
          <a:p>
            <a:pPr lvl="1"/>
            <a:r>
              <a:rPr lang="en-US" sz="2000" dirty="0"/>
              <a:t>Write e Read </a:t>
            </a:r>
            <a:r>
              <a:rPr lang="en-US" sz="2000" dirty="0" err="1"/>
              <a:t>spendono</a:t>
            </a:r>
            <a:r>
              <a:rPr lang="en-US" sz="2000" dirty="0"/>
              <a:t> tempo a fare un listing </a:t>
            </a:r>
            <a:r>
              <a:rPr lang="en-US" sz="2000" dirty="0" err="1"/>
              <a:t>delle</a:t>
            </a:r>
            <a:r>
              <a:rPr lang="en-US" sz="2000" dirty="0"/>
              <a:t> tuple del log…</a:t>
            </a:r>
          </a:p>
          <a:p>
            <a:pPr lvl="1"/>
            <a:r>
              <a:rPr lang="en-US" sz="2000" dirty="0" err="1"/>
              <a:t>Mentre</a:t>
            </a:r>
            <a:r>
              <a:rPr lang="en-US" sz="2000" dirty="0"/>
              <a:t> </a:t>
            </a:r>
            <a:r>
              <a:rPr lang="en-US" sz="2000" dirty="0" err="1"/>
              <a:t>questa</a:t>
            </a:r>
            <a:r>
              <a:rPr lang="en-US" sz="2000" dirty="0"/>
              <a:t> </a:t>
            </a:r>
            <a:r>
              <a:rPr lang="en-US" sz="2000" dirty="0" err="1"/>
              <a:t>tempistica</a:t>
            </a:r>
            <a:r>
              <a:rPr lang="en-US" sz="2000" dirty="0"/>
              <a:t> </a:t>
            </a:r>
            <a:r>
              <a:rPr lang="en-US" sz="2000" dirty="0" err="1"/>
              <a:t>potrebbe</a:t>
            </a:r>
            <a:r>
              <a:rPr lang="en-US" sz="2000" dirty="0"/>
              <a:t> </a:t>
            </a:r>
            <a:r>
              <a:rPr lang="en-US" sz="2000" dirty="0" err="1"/>
              <a:t>essere</a:t>
            </a:r>
            <a:r>
              <a:rPr lang="en-US" sz="2000" dirty="0"/>
              <a:t> </a:t>
            </a:r>
            <a:r>
              <a:rPr lang="en-US" sz="2000" dirty="0" err="1"/>
              <a:t>irrilevamente</a:t>
            </a:r>
            <a:r>
              <a:rPr lang="en-US" sz="2000" dirty="0"/>
              <a:t> rispetto </a:t>
            </a:r>
            <a:r>
              <a:rPr lang="en-US" sz="2000" dirty="0" err="1"/>
              <a:t>alla</a:t>
            </a:r>
            <a:r>
              <a:rPr lang="en-US" sz="2000" dirty="0"/>
              <a:t> </a:t>
            </a:r>
            <a:r>
              <a:rPr lang="en-US" sz="2000" dirty="0" err="1"/>
              <a:t>lettura</a:t>
            </a:r>
            <a:r>
              <a:rPr lang="en-US" sz="2000" dirty="0"/>
              <a:t> di tanti </a:t>
            </a:r>
            <a:r>
              <a:rPr lang="en-US" sz="2000" dirty="0" err="1"/>
              <a:t>dati</a:t>
            </a:r>
            <a:endParaRPr lang="en-US" sz="2000" dirty="0"/>
          </a:p>
          <a:p>
            <a:pPr lvl="1"/>
            <a:r>
              <a:rPr lang="en-US" sz="2000" dirty="0"/>
              <a:t>… la write </a:t>
            </a:r>
            <a:r>
              <a:rPr lang="en-US" sz="2000" dirty="0" err="1"/>
              <a:t>anche</a:t>
            </a:r>
            <a:r>
              <a:rPr lang="en-US" sz="2000" dirty="0"/>
              <a:t> di </a:t>
            </a:r>
            <a:r>
              <a:rPr lang="en-US" sz="2000" dirty="0" err="1"/>
              <a:t>una</a:t>
            </a:r>
            <a:r>
              <a:rPr lang="en-US" sz="2000" dirty="0"/>
              <a:t> sola </a:t>
            </a:r>
            <a:r>
              <a:rPr lang="en-US" sz="2000" dirty="0" err="1"/>
              <a:t>tupla</a:t>
            </a:r>
            <a:r>
              <a:rPr lang="en-US" sz="2000" dirty="0"/>
              <a:t> costa molto tempo (</a:t>
            </a:r>
            <a:r>
              <a:rPr lang="en-US" sz="2000" dirty="0" err="1"/>
              <a:t>quindi</a:t>
            </a:r>
            <a:r>
              <a:rPr lang="en-US" sz="2000" dirty="0"/>
              <a:t> </a:t>
            </a:r>
            <a:r>
              <a:rPr lang="en-US" sz="2000" dirty="0" err="1"/>
              <a:t>forse</a:t>
            </a:r>
            <a:r>
              <a:rPr lang="en-US" sz="2000" dirty="0"/>
              <a:t> </a:t>
            </a:r>
            <a:r>
              <a:rPr lang="en-US" sz="2000" dirty="0" err="1"/>
              <a:t>conviene</a:t>
            </a:r>
            <a:r>
              <a:rPr lang="en-US" sz="2000" dirty="0"/>
              <a:t> </a:t>
            </a:r>
            <a:r>
              <a:rPr lang="en-US" sz="2000" dirty="0" err="1"/>
              <a:t>lavorare</a:t>
            </a:r>
            <a:r>
              <a:rPr lang="en-US" sz="2000" dirty="0"/>
              <a:t> in mini-batch)</a:t>
            </a:r>
          </a:p>
          <a:p>
            <a:r>
              <a:rPr lang="en-US" sz="2400" dirty="0"/>
              <a:t>Checkpointing </a:t>
            </a:r>
            <a:r>
              <a:rPr lang="en-US" sz="2400" dirty="0" err="1"/>
              <a:t>deve</a:t>
            </a:r>
            <a:r>
              <a:rPr lang="en-US" sz="2400" dirty="0"/>
              <a:t> </a:t>
            </a:r>
            <a:r>
              <a:rPr lang="en-US" sz="2400" dirty="0" err="1"/>
              <a:t>essere</a:t>
            </a:r>
            <a:r>
              <a:rPr lang="en-US" sz="2400" dirty="0"/>
              <a:t> </a:t>
            </a:r>
            <a:r>
              <a:rPr lang="en-US" sz="2400" dirty="0" err="1"/>
              <a:t>fatto</a:t>
            </a:r>
            <a:r>
              <a:rPr lang="en-US" sz="2400" dirty="0"/>
              <a:t> </a:t>
            </a:r>
            <a:r>
              <a:rPr lang="en-US" sz="2400" dirty="0" err="1"/>
              <a:t>frequentemente</a:t>
            </a:r>
            <a:r>
              <a:rPr lang="en-US" sz="2400" dirty="0"/>
              <a:t>, ma </a:t>
            </a:r>
            <a:r>
              <a:rPr lang="en-US" sz="2400" dirty="0" err="1"/>
              <a:t>occhio</a:t>
            </a:r>
            <a:r>
              <a:rPr lang="en-US" sz="2400" dirty="0"/>
              <a:t> alle </a:t>
            </a:r>
            <a:r>
              <a:rPr lang="en-US" sz="2400" dirty="0" err="1"/>
              <a:t>risorse</a:t>
            </a:r>
            <a:endParaRPr lang="en-US" sz="2400" dirty="0"/>
          </a:p>
          <a:p>
            <a:pPr lvl="1"/>
            <a:r>
              <a:rPr lang="en-US" sz="2000" dirty="0"/>
              <a:t>Al </a:t>
            </a:r>
            <a:r>
              <a:rPr lang="en-US" sz="2000" dirty="0" err="1"/>
              <a:t>momento</a:t>
            </a:r>
            <a:r>
              <a:rPr lang="en-US" sz="2000" dirty="0"/>
              <a:t> non </a:t>
            </a:r>
            <a:r>
              <a:rPr lang="en-US" sz="2000" dirty="0" err="1"/>
              <a:t>possiamo</a:t>
            </a:r>
            <a:r>
              <a:rPr lang="en-US" sz="2000" dirty="0"/>
              <a:t> </a:t>
            </a:r>
            <a:r>
              <a:rPr lang="en-US" sz="2000" dirty="0" err="1"/>
              <a:t>controllare</a:t>
            </a:r>
            <a:r>
              <a:rPr lang="en-US" sz="2000" dirty="0"/>
              <a:t> </a:t>
            </a:r>
            <a:r>
              <a:rPr lang="en-US" sz="2000" dirty="0" err="1"/>
              <a:t>questo</a:t>
            </a:r>
            <a:r>
              <a:rPr lang="en-US" sz="2000" dirty="0"/>
              <a:t> </a:t>
            </a:r>
            <a:r>
              <a:rPr lang="en-US" sz="2000" dirty="0" err="1"/>
              <a:t>aspetto</a:t>
            </a:r>
            <a:r>
              <a:rPr lang="en-US" sz="2000" dirty="0"/>
              <a:t> non </a:t>
            </a:r>
            <a:r>
              <a:rPr lang="en-US" sz="2000" dirty="0" err="1"/>
              <a:t>avendo</a:t>
            </a:r>
            <a:r>
              <a:rPr lang="en-US" sz="2000" dirty="0"/>
              <a:t> accesso alle API</a:t>
            </a:r>
          </a:p>
        </p:txBody>
      </p:sp>
    </p:spTree>
    <p:extLst>
      <p:ext uri="{BB962C8B-B14F-4D97-AF65-F5344CB8AC3E}">
        <p14:creationId xmlns:p14="http://schemas.microsoft.com/office/powerpoint/2010/main" val="6725380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77D2A3-CCF4-BE57-777A-0AA870173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1215"/>
            <a:ext cx="12192000" cy="60555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27E232-82DA-CA21-B3D0-ED3C2EA4C196}"/>
              </a:ext>
            </a:extLst>
          </p:cNvPr>
          <p:cNvSpPr txBox="1"/>
          <p:nvPr/>
        </p:nvSpPr>
        <p:spPr>
          <a:xfrm>
            <a:off x="370840" y="91440"/>
            <a:ext cx="387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Checkpoint </a:t>
            </a:r>
            <a:r>
              <a:rPr lang="en-US" dirty="0" err="1"/>
              <a:t>ogni</a:t>
            </a:r>
            <a:r>
              <a:rPr lang="en-US" dirty="0"/>
              <a:t> 1K write – </a:t>
            </a:r>
            <a:r>
              <a:rPr lang="en-US" dirty="0" err="1"/>
              <a:t>Sì</a:t>
            </a:r>
            <a:r>
              <a:rPr lang="en-US" dirty="0"/>
              <a:t> OPTIMIZE</a:t>
            </a:r>
          </a:p>
        </p:txBody>
      </p:sp>
    </p:spTree>
    <p:extLst>
      <p:ext uri="{BB962C8B-B14F-4D97-AF65-F5344CB8AC3E}">
        <p14:creationId xmlns:p14="http://schemas.microsoft.com/office/powerpoint/2010/main" val="5293736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42DCE6-7F89-5136-EE79-BF9BADD22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8EF3-3048-80DC-F03A-42631CEC4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Conclusioni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FB53E-E6CE-F23F-505F-AF06CC805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Optimize</a:t>
            </a:r>
            <a:r>
              <a:rPr lang="en-US" sz="2400" dirty="0"/>
              <a:t>: </a:t>
            </a:r>
            <a:r>
              <a:rPr lang="en-US" sz="2400" dirty="0" err="1"/>
              <a:t>ri-organizza</a:t>
            </a:r>
            <a:r>
              <a:rPr lang="en-US" sz="2400" dirty="0"/>
              <a:t> </a:t>
            </a:r>
            <a:r>
              <a:rPr lang="en-US" sz="2400" dirty="0" err="1"/>
              <a:t>i</a:t>
            </a:r>
            <a:r>
              <a:rPr lang="en-US" sz="2400" dirty="0"/>
              <a:t> file parquet </a:t>
            </a:r>
            <a:r>
              <a:rPr lang="en-US" sz="2400" dirty="0" err="1"/>
              <a:t>frammentati</a:t>
            </a:r>
            <a:r>
              <a:rPr lang="en-US" sz="2400" dirty="0"/>
              <a:t> in </a:t>
            </a:r>
            <a:r>
              <a:rPr lang="en-US" sz="2400" dirty="0" err="1"/>
              <a:t>nuovi</a:t>
            </a:r>
            <a:r>
              <a:rPr lang="en-US" sz="2400" dirty="0"/>
              <a:t> file parquet, e </a:t>
            </a:r>
            <a:r>
              <a:rPr lang="en-US" sz="2400" dirty="0" err="1"/>
              <a:t>aggiunge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tupla</a:t>
            </a:r>
            <a:r>
              <a:rPr lang="en-US" sz="2400" dirty="0"/>
              <a:t> di log per </a:t>
            </a:r>
            <a:r>
              <a:rPr lang="en-US" sz="2400" dirty="0" err="1"/>
              <a:t>indicare</a:t>
            </a:r>
            <a:r>
              <a:rPr lang="en-US" sz="2400" dirty="0"/>
              <a:t>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en-US" sz="2400" dirty="0" err="1"/>
              <a:t>nuovi</a:t>
            </a:r>
            <a:r>
              <a:rPr lang="en-US" sz="2400" dirty="0"/>
              <a:t> file </a:t>
            </a:r>
            <a:r>
              <a:rPr lang="en-US" sz="2400" dirty="0" err="1"/>
              <a:t>costituiscono</a:t>
            </a:r>
            <a:r>
              <a:rPr lang="en-US" sz="2400" dirty="0"/>
              <a:t> la </a:t>
            </a:r>
            <a:r>
              <a:rPr lang="en-US" sz="2400" dirty="0" err="1"/>
              <a:t>nuova</a:t>
            </a:r>
            <a:r>
              <a:rPr lang="en-US" sz="2400" dirty="0"/>
              <a:t> </a:t>
            </a:r>
            <a:r>
              <a:rPr lang="en-US" sz="2400" dirty="0" err="1"/>
              <a:t>versione</a:t>
            </a:r>
            <a:r>
              <a:rPr lang="en-US" sz="2400" dirty="0"/>
              <a:t> </a:t>
            </a:r>
            <a:r>
              <a:rPr lang="en-US" sz="2400" dirty="0" err="1"/>
              <a:t>della</a:t>
            </a:r>
            <a:r>
              <a:rPr lang="en-US" sz="2400" dirty="0"/>
              <a:t> </a:t>
            </a:r>
            <a:r>
              <a:rPr lang="en-US" sz="2400" dirty="0" err="1"/>
              <a:t>tabella</a:t>
            </a:r>
            <a:endParaRPr lang="en-US" sz="2400" dirty="0"/>
          </a:p>
          <a:p>
            <a:r>
              <a:rPr lang="en-US" sz="2400" dirty="0"/>
              <a:t>I file parquet non </a:t>
            </a:r>
            <a:r>
              <a:rPr lang="en-US" sz="2400" dirty="0" err="1"/>
              <a:t>sono</a:t>
            </a:r>
            <a:r>
              <a:rPr lang="en-US" sz="2400" dirty="0"/>
              <a:t> eliminate (ci </a:t>
            </a:r>
            <a:r>
              <a:rPr lang="en-US" sz="2400" dirty="0" err="1"/>
              <a:t>vuole</a:t>
            </a:r>
            <a:r>
              <a:rPr lang="en-US" sz="2400" dirty="0"/>
              <a:t> VACUUM)</a:t>
            </a:r>
          </a:p>
          <a:p>
            <a:r>
              <a:rPr lang="en-US" sz="2400" dirty="0" err="1"/>
              <a:t>Questo</a:t>
            </a:r>
            <a:r>
              <a:rPr lang="en-US" sz="2400" dirty="0"/>
              <a:t> </a:t>
            </a:r>
            <a:r>
              <a:rPr lang="en-US" sz="2400" dirty="0" err="1"/>
              <a:t>migliora</a:t>
            </a:r>
            <a:r>
              <a:rPr lang="en-US" sz="2400" dirty="0"/>
              <a:t> il </a:t>
            </a:r>
            <a:r>
              <a:rPr lang="en-US" sz="2400" dirty="0" err="1"/>
              <a:t>comportament</a:t>
            </a:r>
            <a:r>
              <a:rPr lang="en-US" sz="2400" dirty="0"/>
              <a:t> </a:t>
            </a:r>
            <a:r>
              <a:rPr lang="en-US" sz="2400" dirty="0" err="1"/>
              <a:t>delle</a:t>
            </a:r>
            <a:r>
              <a:rPr lang="en-US" sz="2400" dirty="0"/>
              <a:t> read, </a:t>
            </a:r>
            <a:r>
              <a:rPr lang="en-US" sz="2400" dirty="0" err="1"/>
              <a:t>perché</a:t>
            </a:r>
            <a:r>
              <a:rPr lang="en-US" sz="2400" dirty="0"/>
              <a:t> non </a:t>
            </a:r>
            <a:r>
              <a:rPr lang="en-US" sz="2400" dirty="0" err="1"/>
              <a:t>devono</a:t>
            </a:r>
            <a:r>
              <a:rPr lang="en-US" sz="2400" dirty="0"/>
              <a:t> </a:t>
            </a:r>
            <a:r>
              <a:rPr lang="en-US" sz="2400" dirty="0" err="1"/>
              <a:t>più</a:t>
            </a:r>
            <a:r>
              <a:rPr lang="en-US" sz="2400" dirty="0"/>
              <a:t> </a:t>
            </a:r>
            <a:r>
              <a:rPr lang="en-US" sz="2400" dirty="0" err="1"/>
              <a:t>aggregare</a:t>
            </a:r>
            <a:r>
              <a:rPr lang="en-US" sz="2400" dirty="0"/>
              <a:t> tanti </a:t>
            </a:r>
            <a:r>
              <a:rPr lang="en-US" sz="2400" dirty="0" err="1"/>
              <a:t>piccoli</a:t>
            </a:r>
            <a:r>
              <a:rPr lang="en-US" sz="2400" dirty="0"/>
              <a:t> file parquet</a:t>
            </a:r>
          </a:p>
          <a:p>
            <a:r>
              <a:rPr lang="en-US" sz="2400" dirty="0"/>
              <a:t>… ma non ha </a:t>
            </a:r>
            <a:r>
              <a:rPr lang="en-US" sz="2400" dirty="0" err="1"/>
              <a:t>impatto</a:t>
            </a:r>
            <a:r>
              <a:rPr lang="en-US" sz="2400" dirty="0"/>
              <a:t> </a:t>
            </a:r>
            <a:r>
              <a:rPr lang="en-US" sz="2400" dirty="0" err="1"/>
              <a:t>sulla</a:t>
            </a:r>
            <a:r>
              <a:rPr lang="en-US" sz="2400" dirty="0"/>
              <a:t> write </a:t>
            </a:r>
            <a:r>
              <a:rPr lang="en-US" sz="2400" dirty="0" err="1"/>
              <a:t>perché</a:t>
            </a:r>
            <a:r>
              <a:rPr lang="en-US" sz="2400" dirty="0"/>
              <a:t> la write accede solo al log e </a:t>
            </a:r>
            <a:r>
              <a:rPr lang="en-US" sz="2400" dirty="0" err="1"/>
              <a:t>crea</a:t>
            </a:r>
            <a:r>
              <a:rPr lang="en-US" sz="2400" dirty="0"/>
              <a:t> un nuovo file parquet </a:t>
            </a:r>
            <a:r>
              <a:rPr lang="en-US" sz="2400" dirty="0" err="1"/>
              <a:t>ogni</a:t>
            </a:r>
            <a:r>
              <a:rPr lang="en-US" sz="2400" dirty="0"/>
              <a:t> volta</a:t>
            </a:r>
          </a:p>
          <a:p>
            <a:r>
              <a:rPr lang="en-US" sz="2400" dirty="0" err="1"/>
              <a:t>sarebbe</a:t>
            </a:r>
            <a:r>
              <a:rPr lang="en-US" sz="2400" dirty="0"/>
              <a:t> lo </a:t>
            </a:r>
            <a:r>
              <a:rPr lang="en-US" sz="2400" dirty="0" err="1"/>
              <a:t>stesso</a:t>
            </a:r>
            <a:r>
              <a:rPr lang="en-US" sz="2400" dirty="0"/>
              <a:t> con </a:t>
            </a:r>
            <a:r>
              <a:rPr lang="en-US" sz="2400" dirty="0">
                <a:solidFill>
                  <a:srgbClr val="FF0000"/>
                </a:solidFill>
              </a:rPr>
              <a:t>update</a:t>
            </a:r>
            <a:r>
              <a:rPr lang="en-US" sz="2400" dirty="0"/>
              <a:t>?</a:t>
            </a:r>
          </a:p>
          <a:p>
            <a:r>
              <a:rPr lang="en-US" sz="2400" dirty="0"/>
              <a:t>Throughput S3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8281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EEFFB-11A4-F669-43F9-E9337F268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64445-9CEF-444B-7E10-A86FFABD4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</a:t>
            </a:r>
          </a:p>
          <a:p>
            <a:pPr lvl="1"/>
            <a:r>
              <a:rPr lang="en-US" dirty="0"/>
              <a:t>Append genera un nuovo file parquet con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singola</a:t>
            </a:r>
            <a:r>
              <a:rPr lang="en-US" dirty="0"/>
              <a:t> </a:t>
            </a:r>
            <a:r>
              <a:rPr lang="en-US" dirty="0" err="1"/>
              <a:t>tupla</a:t>
            </a:r>
            <a:r>
              <a:rPr lang="en-US" dirty="0"/>
              <a:t>, e </a:t>
            </a:r>
            <a:r>
              <a:rPr lang="en-US" dirty="0" err="1"/>
              <a:t>quindi</a:t>
            </a:r>
            <a:r>
              <a:rPr lang="en-US" dirty="0"/>
              <a:t> la </a:t>
            </a:r>
            <a:r>
              <a:rPr lang="en-US" dirty="0" err="1"/>
              <a:t>dimensione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tabella</a:t>
            </a:r>
            <a:r>
              <a:rPr lang="en-US" dirty="0"/>
              <a:t> </a:t>
            </a:r>
            <a:r>
              <a:rPr lang="en-US" dirty="0" err="1"/>
              <a:t>diventa</a:t>
            </a:r>
            <a:r>
              <a:rPr lang="en-US" dirty="0"/>
              <a:t> di 198 + 20K files dopo 20K write</a:t>
            </a:r>
          </a:p>
          <a:p>
            <a:pPr lvl="1"/>
            <a:r>
              <a:rPr lang="en-US" dirty="0"/>
              <a:t>Update </a:t>
            </a:r>
            <a:r>
              <a:rPr lang="en-US" dirty="0" err="1"/>
              <a:t>ogni</a:t>
            </a:r>
            <a:r>
              <a:rPr lang="en-US" dirty="0"/>
              <a:t> volta </a:t>
            </a:r>
            <a:r>
              <a:rPr lang="en-US" dirty="0" err="1"/>
              <a:t>riscrivere</a:t>
            </a:r>
            <a:r>
              <a:rPr lang="en-US" dirty="0"/>
              <a:t> uno o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198 file e </a:t>
            </a:r>
            <a:r>
              <a:rPr lang="en-US" dirty="0" err="1"/>
              <a:t>quindi</a:t>
            </a:r>
            <a:r>
              <a:rPr lang="en-US" dirty="0"/>
              <a:t> la </a:t>
            </a:r>
            <a:r>
              <a:rPr lang="en-US" dirty="0" err="1"/>
              <a:t>tabella</a:t>
            </a:r>
            <a:r>
              <a:rPr lang="en-US" dirty="0"/>
              <a:t> non </a:t>
            </a:r>
            <a:r>
              <a:rPr lang="en-US" dirty="0" err="1"/>
              <a:t>aumenta</a:t>
            </a:r>
            <a:r>
              <a:rPr lang="en-US" dirty="0"/>
              <a:t> di </a:t>
            </a:r>
            <a:r>
              <a:rPr lang="en-US" dirty="0" err="1"/>
              <a:t>dimensioni</a:t>
            </a:r>
            <a:endParaRPr lang="en-US" dirty="0"/>
          </a:p>
          <a:p>
            <a:r>
              <a:rPr lang="en-US" dirty="0"/>
              <a:t>Scenario con update </a:t>
            </a:r>
            <a:r>
              <a:rPr lang="en-US" dirty="0" err="1"/>
              <a:t>concorrenti</a:t>
            </a:r>
            <a:endParaRPr lang="en-US" dirty="0"/>
          </a:p>
          <a:p>
            <a:r>
              <a:rPr lang="en-US" dirty="0"/>
              <a:t>Flat vs </a:t>
            </a:r>
            <a:r>
              <a:rPr lang="en-US" dirty="0" err="1"/>
              <a:t>starschema</a:t>
            </a:r>
            <a:r>
              <a:rPr lang="en-US" dirty="0"/>
              <a:t> vs snowflake</a:t>
            </a:r>
          </a:p>
          <a:p>
            <a:r>
              <a:rPr lang="en-US" dirty="0"/>
              <a:t>Liquid clustering (nuovo </a:t>
            </a:r>
            <a:r>
              <a:rPr lang="en-US" dirty="0" err="1"/>
              <a:t>partizionamento</a:t>
            </a:r>
            <a:r>
              <a:rPr lang="en-US" dirty="0"/>
              <a:t>)</a:t>
            </a:r>
          </a:p>
          <a:p>
            <a:r>
              <a:rPr lang="en-US" dirty="0"/>
              <a:t>Check </a:t>
            </a:r>
            <a:r>
              <a:rPr lang="en-US" dirty="0" err="1"/>
              <a:t>versione</a:t>
            </a:r>
            <a:r>
              <a:rPr lang="en-US" dirty="0"/>
              <a:t> </a:t>
            </a:r>
            <a:r>
              <a:rPr lang="en-US" dirty="0" err="1"/>
              <a:t>DeltaTable</a:t>
            </a:r>
            <a:r>
              <a:rPr lang="en-US" dirty="0"/>
              <a:t> e delete </a:t>
            </a:r>
            <a:r>
              <a:rPr lang="en-US" dirty="0" err="1"/>
              <a:t>dei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0191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63669-539C-435C-28A0-FAE250A08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BDC2A-73B8-9ECA-4659-88E13BB28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784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34F9938-77BB-6113-6187-90ED4175E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</a:t>
            </a:r>
            <a:r>
              <a:rPr lang="en-US" dirty="0" err="1"/>
              <a:t>ogni</a:t>
            </a:r>
            <a:r>
              <a:rPr lang="en-US" dirty="0"/>
              <a:t> 2k write</a:t>
            </a:r>
            <a:br>
              <a:rPr lang="en-US" dirty="0"/>
            </a:b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7EECB23-5C3F-FB28-8F37-F2FCDA33279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1" y="1206946"/>
            <a:ext cx="3320310" cy="1875068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DCDC8B2-FB30-4EE2-91B3-97D38F1CF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06946"/>
            <a:ext cx="5181600" cy="54115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Checkpoint </a:t>
            </a:r>
            <a:r>
              <a:rPr lang="en-US" dirty="0" err="1"/>
              <a:t>ogni</a:t>
            </a:r>
            <a:r>
              <a:rPr lang="en-US" dirty="0"/>
              <a:t> 2K:</a:t>
            </a:r>
          </a:p>
          <a:p>
            <a:pPr marL="0" indent="0">
              <a:buNone/>
            </a:pPr>
            <a:r>
              <a:rPr lang="en-US" dirty="0"/>
              <a:t>overall computational time : 59281 secondi ~= 16.5h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Checkpoint </a:t>
            </a:r>
            <a:r>
              <a:rPr lang="en-US" dirty="0" err="1"/>
              <a:t>ogni</a:t>
            </a:r>
            <a:r>
              <a:rPr lang="en-US" dirty="0"/>
              <a:t> 1K:</a:t>
            </a:r>
          </a:p>
          <a:p>
            <a:pPr marL="0" indent="0">
              <a:buNone/>
            </a:pPr>
            <a:r>
              <a:rPr lang="en-US" dirty="0"/>
              <a:t>overall computational time : 46282 secondi ~= 13h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Checkpoint e optimize </a:t>
            </a:r>
            <a:r>
              <a:rPr lang="en-US" dirty="0" err="1"/>
              <a:t>ogni</a:t>
            </a:r>
            <a:r>
              <a:rPr lang="en-US" dirty="0"/>
              <a:t> 1K:</a:t>
            </a:r>
          </a:p>
          <a:p>
            <a:pPr marL="0" indent="0">
              <a:buNone/>
            </a:pPr>
            <a:r>
              <a:rPr lang="en-US" dirty="0"/>
              <a:t>overall computational time : 46140 secondi ~= 13h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7DF4BC-7B21-45C5-A61A-E26967413F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068566"/>
            <a:ext cx="3320311" cy="1865455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5F9571AA-8934-4AA2-B2BB-0CA1E3E699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641" y="4934021"/>
            <a:ext cx="3247428" cy="1822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090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BA93C-A537-49CE-B148-389A8373E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Delta Tables (scaling out)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BA562-6CF2-4BAD-BB78-DAFDF0B35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28187" cy="4351338"/>
          </a:xfrm>
        </p:spPr>
        <p:txBody>
          <a:bodyPr/>
          <a:lstStyle/>
          <a:p>
            <a:r>
              <a:rPr lang="en-US" dirty="0"/>
              <a:t>2 x machines does affect too much writes (of 500K tuples)</a:t>
            </a:r>
          </a:p>
          <a:p>
            <a:r>
              <a:rPr lang="en-US" dirty="0"/>
              <a:t>But if affects reads and optimize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8AFD39-B56F-494D-9DCF-90E9BD747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6387" y="1346311"/>
            <a:ext cx="7077970" cy="26549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F432EC-8238-4A3C-860D-A1908B029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288" y="4253957"/>
            <a:ext cx="6942168" cy="260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933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4E735-51C9-4F09-8038-13F31BA03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Delta Tables (scaling up)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49CF020-AD03-4290-BE48-0DEA3889D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79520" cy="4351338"/>
          </a:xfrm>
        </p:spPr>
        <p:txBody>
          <a:bodyPr/>
          <a:lstStyle/>
          <a:p>
            <a:r>
              <a:rPr lang="en-US" dirty="0"/>
              <a:t>4 x CPUs does affect too much writes (of 500K tuples)</a:t>
            </a:r>
          </a:p>
          <a:p>
            <a:r>
              <a:rPr lang="en-US" dirty="0"/>
              <a:t>But if affects reads and optimize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Is it more convenient (€) to add CPUs or machines?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787A2E-BAF6-40D2-9571-6C4E73C12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497" y="4195530"/>
            <a:ext cx="6593610" cy="2473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3DCB62-D028-461C-9E93-EE6AF2095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4497" y="1425821"/>
            <a:ext cx="6779206" cy="2542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315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0D057-B085-7FAE-7E57-386D19A24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86003-325F-52FC-B4E1-6F6850F7B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9601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Goal: </a:t>
            </a:r>
            <a:r>
              <a:rPr lang="en-US" dirty="0" err="1"/>
              <a:t>scalabilità</a:t>
            </a:r>
            <a:r>
              <a:rPr lang="en-US" dirty="0"/>
              <a:t> rispetto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concorrenza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Writer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while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++ &lt; 5K:</a:t>
            </a:r>
          </a:p>
          <a:p>
            <a:pPr marL="914400" lvl="2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optimize()</a:t>
            </a:r>
          </a:p>
          <a:p>
            <a:pPr marL="914400" lvl="2" indent="0">
              <a:buNone/>
            </a:pPr>
            <a:r>
              <a:rPr lang="en-US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spark.sql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(“insert (500K tuples) into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lineitem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”)</a:t>
            </a:r>
          </a:p>
          <a:p>
            <a:pPr marL="914400" lvl="2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Reader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while true:</a:t>
            </a:r>
          </a:p>
          <a:p>
            <a:pPr marL="914400" lvl="2" indent="0">
              <a:buNone/>
            </a:pP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spark.sql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(“select sum(quantity), … from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lineitem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”)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70C0"/>
                </a:solidFill>
              </a:rPr>
              <a:t>exit when sum(quantity) does not change for 10 times in a row</a:t>
            </a:r>
          </a:p>
          <a:p>
            <a:pPr marL="914400" lvl="2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846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CE93D-FC2E-4BE0-913D-5526AB40A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9597B-A263-42EC-A781-42D6DD673F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2B5563-2C61-488D-AC51-C775D67E87D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BD2776-F7A7-4817-9786-AF43338B21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593"/>
          <a:stretch/>
        </p:blipFill>
        <p:spPr>
          <a:xfrm>
            <a:off x="89592" y="1928813"/>
            <a:ext cx="5930208" cy="42481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687110-8CC3-4485-8F3F-8012949029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716"/>
          <a:stretch/>
        </p:blipFill>
        <p:spPr>
          <a:xfrm>
            <a:off x="6172200" y="1928813"/>
            <a:ext cx="603456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24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</TotalTime>
  <Words>1782</Words>
  <Application>Microsoft Office PowerPoint</Application>
  <PresentationFormat>Widescreen</PresentationFormat>
  <Paragraphs>250</Paragraphs>
  <Slides>45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Calibri Light</vt:lpstr>
      <vt:lpstr>Consolas</vt:lpstr>
      <vt:lpstr>Office Theme</vt:lpstr>
      <vt:lpstr>Evaluating Lakehouse</vt:lpstr>
      <vt:lpstr>DeltaTables</vt:lpstr>
      <vt:lpstr>Example of workload</vt:lpstr>
      <vt:lpstr>DeltaTables (checkpoint e optimize)</vt:lpstr>
      <vt:lpstr>Checkpoint ogni 2k write </vt:lpstr>
      <vt:lpstr>Delta Tables (scaling out)</vt:lpstr>
      <vt:lpstr>Delta Tables (scaling up)</vt:lpstr>
      <vt:lpstr>Concurrency</vt:lpstr>
      <vt:lpstr>Concurrency</vt:lpstr>
      <vt:lpstr>EMR</vt:lpstr>
      <vt:lpstr>EMR (2 executors, 4CPUs)</vt:lpstr>
      <vt:lpstr>Testing &amp; evaluation</vt:lpstr>
      <vt:lpstr>Test</vt:lpstr>
      <vt:lpstr>PowerPoint Presentation</vt:lpstr>
      <vt:lpstr>PowerPoint Presentation</vt:lpstr>
      <vt:lpstr>Test</vt:lpstr>
      <vt:lpstr>Testing &amp; evaluation</vt:lpstr>
      <vt:lpstr>1 partition (1 writer writing 500K tuples)</vt:lpstr>
      <vt:lpstr>2 partitions (2 writers writing 500K tuples)</vt:lpstr>
      <vt:lpstr>4 partitions (4 writers writing 500K tuples)</vt:lpstr>
      <vt:lpstr>Comparison</vt:lpstr>
      <vt:lpstr>Comparison</vt:lpstr>
      <vt:lpstr>Scale out</vt:lpstr>
      <vt:lpstr>Testing &amp; evaluation</vt:lpstr>
      <vt:lpstr>Testing &amp; evaluation</vt:lpstr>
      <vt:lpstr>Checkpoint ogni 2k write </vt:lpstr>
      <vt:lpstr>Checkpoint ogni 1k write </vt:lpstr>
      <vt:lpstr>Checkpoint ogni 1k write, optimize ogni 1k write </vt:lpstr>
      <vt:lpstr>Checkpoint ogni 10 write, optimize ogni 100 write </vt:lpstr>
      <vt:lpstr>PowerPoint Presentation</vt:lpstr>
      <vt:lpstr>Testing &amp; evaluation</vt:lpstr>
      <vt:lpstr>Checkpoint every 2k write Insert 100K tuple at every append</vt:lpstr>
      <vt:lpstr>Checkpoint every 2k write Insert 100K tuple at every append</vt:lpstr>
      <vt:lpstr>Checkpoint every 2k write Insert 100K tuples at every append</vt:lpstr>
      <vt:lpstr>Recap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Conclusioni</vt:lpstr>
      <vt:lpstr>PowerPoint Presentation</vt:lpstr>
      <vt:lpstr>Conclusioni</vt:lpstr>
      <vt:lpstr>Future works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</dc:title>
  <dc:creator>Matteo Francia</dc:creator>
  <cp:lastModifiedBy>Matteo Francia</cp:lastModifiedBy>
  <cp:revision>104</cp:revision>
  <dcterms:created xsi:type="dcterms:W3CDTF">2024-02-27T15:34:43Z</dcterms:created>
  <dcterms:modified xsi:type="dcterms:W3CDTF">2024-09-12T13:10:53Z</dcterms:modified>
</cp:coreProperties>
</file>

<file path=docProps/thumbnail.jpeg>
</file>